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25"/>
  </p:notesMasterIdLst>
  <p:sldIdLst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301" r:id="rId21"/>
    <p:sldId id="302" r:id="rId22"/>
    <p:sldId id="303" r:id="rId23"/>
    <p:sldId id="304" r:id="rId24"/>
  </p:sldIdLst>
  <p:sldSz cx="9144000" cy="6858000" type="screen4x3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1A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1274" autoAdjust="0"/>
  </p:normalViewPr>
  <p:slideViewPr>
    <p:cSldViewPr snapToGrid="0" snapToObjects="1">
      <p:cViewPr varScale="1">
        <p:scale>
          <a:sx n="92" d="100"/>
          <a:sy n="92" d="100"/>
        </p:scale>
        <p:origin x="75" y="1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93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B5E0D3-E02F-504A-8D3F-595DD2F72C98}" type="datetimeFigureOut">
              <a:rPr lang="nl-NL" smtClean="0"/>
              <a:t>31-8-2016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AB5D4D-6F1B-5F42-8E80-3D346F0E7E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22171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Even zelf</a:t>
            </a:r>
            <a:r>
              <a:rPr lang="nl-NL" baseline="0" dirty="0"/>
              <a:t> je naam invullen ;-))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B7AD03-9742-4A69-BFC0-5FDA7E9E25F4}" type="slidenum">
              <a:rPr kumimoji="0" lang="nl-NL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nl-NL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75696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Requirements</a:t>
            </a:r>
            <a:r>
              <a:rPr lang="nl-NL" dirty="0"/>
              <a:t> </a:t>
            </a:r>
            <a:r>
              <a:rPr lang="nl-NL" dirty="0" err="1"/>
              <a:t>Engineers</a:t>
            </a:r>
            <a:r>
              <a:rPr lang="nl-NL" dirty="0"/>
              <a:t>\Programmeurs en Testers</a:t>
            </a:r>
          </a:p>
          <a:p>
            <a:r>
              <a:rPr lang="nl-NL" dirty="0"/>
              <a:t>Het verschil is natuurlijk de constructieve</a:t>
            </a:r>
            <a:r>
              <a:rPr lang="nl-NL" baseline="0" dirty="0"/>
              <a:t> kijk die leidt tot focus op het resultaat en de stappen er naartoe</a:t>
            </a:r>
          </a:p>
          <a:p>
            <a:r>
              <a:rPr lang="nl-NL" baseline="0" dirty="0"/>
              <a:t>Terwijl testers </a:t>
            </a:r>
            <a:r>
              <a:rPr lang="nl-NL" baseline="0"/>
              <a:t>vooral geïnteresseerd </a:t>
            </a:r>
            <a:r>
              <a:rPr lang="nl-NL" baseline="0" dirty="0"/>
              <a:t>zijn in hoe je van dat pad af kan raken. Destructiever.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F238E-AC2F-4348-A247-05B05322F945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47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Dit is de Nissan Prairie.</a:t>
            </a:r>
            <a:r>
              <a:rPr lang="nl-NL" baseline="0" dirty="0"/>
              <a:t> Wow wat een auto. Vraag studenten naar de </a:t>
            </a:r>
            <a:r>
              <a:rPr lang="nl-NL" baseline="0" dirty="0" err="1"/>
              <a:t>use</a:t>
            </a:r>
            <a:r>
              <a:rPr lang="nl-NL" baseline="0" dirty="0"/>
              <a:t> case ‘tanken’</a:t>
            </a:r>
          </a:p>
          <a:p>
            <a:r>
              <a:rPr lang="nl-NL" baseline="0" dirty="0"/>
              <a:t>. Laat ze mogelijke scenario’s geven. Bv. Op reis met kinderen op weg naar een vakantiebestemming.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F238E-AC2F-4348-A247-05B05322F94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143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Wat valt op?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F238E-AC2F-4348-A247-05B05322F94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96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Wat valt nu op? En wat is</a:t>
            </a:r>
            <a:r>
              <a:rPr lang="nl-NL" baseline="0" dirty="0"/>
              <a:t> een mogelijke uitkomst van het scenario, vakantie met kinderen?</a:t>
            </a:r>
          </a:p>
          <a:p>
            <a:r>
              <a:rPr lang="nl-NL" baseline="0" dirty="0"/>
              <a:t>(tankdop en deuren los </a:t>
            </a:r>
            <a:r>
              <a:rPr lang="nl-NL" baseline="0" dirty="0" err="1"/>
              <a:t>gedesigned</a:t>
            </a:r>
            <a:r>
              <a:rPr lang="nl-NL" baseline="0" dirty="0"/>
              <a:t>, samen kan een probleem opleveren)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F238E-AC2F-4348-A247-05B05322F94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915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Bedenk</a:t>
            </a:r>
            <a:r>
              <a:rPr lang="nl-NL" baseline="0" dirty="0"/>
              <a:t> een voorbeeld van een complex deel van </a:t>
            </a:r>
            <a:r>
              <a:rPr lang="nl-NL" baseline="0" dirty="0" err="1"/>
              <a:t>use</a:t>
            </a:r>
            <a:r>
              <a:rPr lang="nl-NL" baseline="0" dirty="0"/>
              <a:t> case dat je echt uitgewerkt wil hebben voordat je het laat programmeren?</a:t>
            </a:r>
          </a:p>
          <a:p>
            <a:r>
              <a:rPr lang="nl-NL" baseline="0" dirty="0"/>
              <a:t>-&gt;belastingen</a:t>
            </a:r>
          </a:p>
          <a:p>
            <a:r>
              <a:rPr lang="nl-NL" baseline="0" dirty="0"/>
              <a:t>-&gt;korting structuur</a:t>
            </a:r>
          </a:p>
          <a:p>
            <a:r>
              <a:rPr lang="nl-NL" baseline="0" dirty="0"/>
              <a:t>-&gt;</a:t>
            </a:r>
            <a:r>
              <a:rPr lang="nl-NL" baseline="0" dirty="0" err="1"/>
              <a:t>gewichts</a:t>
            </a:r>
            <a:r>
              <a:rPr lang="nl-NL" baseline="0" dirty="0"/>
              <a:t> </a:t>
            </a:r>
            <a:r>
              <a:rPr lang="nl-NL" baseline="0" dirty="0" err="1"/>
              <a:t>app</a:t>
            </a:r>
            <a:r>
              <a:rPr lang="nl-NL" baseline="0" dirty="0"/>
              <a:t> met allerlei parameters (v/m, leeftijd, lengte, zwanger, ziekten, beroep etc)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F238E-AC2F-4348-A247-05B05322F94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136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AD name:schieten op de kermis</a:t>
            </a:r>
          </a:p>
          <a:p>
            <a:r>
              <a:rPr lang="nl-NL" dirty="0" err="1"/>
              <a:t>Initial</a:t>
            </a:r>
            <a:r>
              <a:rPr lang="nl-NL" dirty="0"/>
              <a:t> node: je krijgt een geladen</a:t>
            </a:r>
            <a:r>
              <a:rPr lang="nl-NL" baseline="0" dirty="0"/>
              <a:t> buks van de exploitant.</a:t>
            </a:r>
            <a:endParaRPr lang="nl-NL" dirty="0"/>
          </a:p>
          <a:p>
            <a:r>
              <a:rPr lang="nl-NL" dirty="0"/>
              <a:t>Activity1: je</a:t>
            </a:r>
            <a:r>
              <a:rPr lang="nl-NL" baseline="0" dirty="0"/>
              <a:t> schiet</a:t>
            </a:r>
            <a:endParaRPr lang="nl-NL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Conditie: mag nog minimaal</a:t>
            </a:r>
            <a:r>
              <a:rPr lang="nl-NL" baseline="0" dirty="0"/>
              <a:t> 1x schieten.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Activity2: buks</a:t>
            </a:r>
            <a:r>
              <a:rPr lang="nl-NL" baseline="0" dirty="0"/>
              <a:t> op spanning brengen.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F238E-AC2F-4348-A247-05B05322F94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3199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Decision</a:t>
            </a:r>
            <a:r>
              <a:rPr lang="nl-NL" dirty="0"/>
              <a:t> verplicht bij keuzes, dus niet</a:t>
            </a:r>
            <a:r>
              <a:rPr lang="nl-NL" baseline="0" dirty="0"/>
              <a:t> in één </a:t>
            </a:r>
            <a:r>
              <a:rPr lang="nl-NL" baseline="0" dirty="0" err="1"/>
              <a:t>activity</a:t>
            </a:r>
            <a:r>
              <a:rPr lang="nl-NL" baseline="0" dirty="0"/>
              <a:t> node ‘splitsen’ naar twee </a:t>
            </a:r>
            <a:r>
              <a:rPr lang="nl-NL" baseline="0" dirty="0" err="1"/>
              <a:t>activity</a:t>
            </a:r>
            <a:r>
              <a:rPr lang="nl-NL" baseline="0" dirty="0"/>
              <a:t> </a:t>
            </a:r>
            <a:r>
              <a:rPr lang="nl-NL" baseline="0" dirty="0" err="1"/>
              <a:t>nodes</a:t>
            </a:r>
            <a:r>
              <a:rPr lang="nl-NL" baseline="0" dirty="0"/>
              <a:t>.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F238E-AC2F-4348-A247-05B05322F94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841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Waarom? Omdat</a:t>
            </a:r>
            <a:r>
              <a:rPr lang="nl-NL" baseline="0" dirty="0"/>
              <a:t> elke </a:t>
            </a:r>
            <a:r>
              <a:rPr lang="nl-NL" baseline="0" dirty="0" err="1"/>
              <a:t>activity</a:t>
            </a:r>
            <a:r>
              <a:rPr lang="nl-NL" baseline="0" dirty="0"/>
              <a:t> fout kan gaan hoeven we niet iedere ‘foutsituatie’ uit te modelleren.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F238E-AC2F-4348-A247-05B05322F94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8179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Waarom komt het bij </a:t>
            </a:r>
            <a:r>
              <a:rPr lang="nl-NL" dirty="0" err="1"/>
              <a:t>Use</a:t>
            </a:r>
            <a:r>
              <a:rPr lang="nl-NL" dirty="0"/>
              <a:t> cases eigenlijk niet veel voor.</a:t>
            </a:r>
          </a:p>
          <a:p>
            <a:endParaRPr lang="nl-NL" dirty="0"/>
          </a:p>
          <a:p>
            <a:r>
              <a:rPr lang="nl-NL" dirty="0"/>
              <a:t>- Zie ook materiaal in week 3: in de </a:t>
            </a:r>
            <a:r>
              <a:rPr lang="nl-NL" dirty="0" err="1"/>
              <a:t>extended</a:t>
            </a:r>
            <a:r>
              <a:rPr lang="nl-NL" baseline="0" dirty="0"/>
              <a:t> </a:t>
            </a:r>
            <a:r>
              <a:rPr lang="nl-NL" baseline="0" dirty="0" err="1"/>
              <a:t>use</a:t>
            </a:r>
            <a:r>
              <a:rPr lang="nl-NL" baseline="0" dirty="0"/>
              <a:t> case kan beschreven zijn dat activiteiten in willekeurige volgorde uitgevoerd kunnen worden.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F238E-AC2F-4348-A247-05B05322F945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76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863600"/>
            <a:ext cx="9144000" cy="5994400"/>
          </a:xfrm>
        </p:spPr>
        <p:txBody>
          <a:bodyPr anchor="t" anchorCtr="1"/>
          <a:lstStyle/>
          <a:p>
            <a:r>
              <a:rPr lang="nl-NL" dirty="0"/>
              <a:t>afbeelding toevoegen (optioneel)</a:t>
            </a:r>
          </a:p>
        </p:txBody>
      </p:sp>
      <p:sp>
        <p:nvSpPr>
          <p:cNvPr id="10" name="Rechthoek 9"/>
          <p:cNvSpPr/>
          <p:nvPr userDrawn="1"/>
        </p:nvSpPr>
        <p:spPr>
          <a:xfrm>
            <a:off x="2766703" y="2844800"/>
            <a:ext cx="6377297" cy="2032000"/>
          </a:xfrm>
          <a:prstGeom prst="rect">
            <a:avLst/>
          </a:prstGeom>
          <a:solidFill>
            <a:srgbClr val="9886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66704" y="3420987"/>
            <a:ext cx="6102660" cy="6503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b="1" i="0">
                <a:latin typeface="Helvetica Neue"/>
                <a:cs typeface="Helvetica Neue"/>
              </a:defRPr>
            </a:lvl1pPr>
          </a:lstStyle>
          <a:p>
            <a:r>
              <a:rPr lang="nl-NL" dirty="0"/>
              <a:t>titel in kleine letters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6" hasCustomPrompt="1"/>
          </p:nvPr>
        </p:nvSpPr>
        <p:spPr>
          <a:xfrm>
            <a:off x="2766705" y="3984455"/>
            <a:ext cx="6102660" cy="393744"/>
          </a:xfrm>
        </p:spPr>
        <p:txBody>
          <a:bodyPr/>
          <a:lstStyle>
            <a:lvl1pPr marL="0" indent="0">
              <a:buFont typeface="Arial"/>
              <a:buNone/>
              <a:defRPr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titel in kleine letters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212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766703" y="1096887"/>
            <a:ext cx="6102660" cy="6503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b="1" i="0">
                <a:latin typeface="Helvetica Neue"/>
                <a:cs typeface="Helvetica Neue"/>
              </a:defRPr>
            </a:lvl1pPr>
          </a:lstStyle>
          <a:p>
            <a:r>
              <a:rPr lang="nl-NL" dirty="0"/>
              <a:t>titel in kleine letters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2766703" y="2384425"/>
            <a:ext cx="6102660" cy="3952875"/>
          </a:xfrm>
        </p:spPr>
        <p:txBody>
          <a:bodyPr/>
          <a:lstStyle>
            <a:lvl1pPr marL="0" indent="0">
              <a:buFontTx/>
              <a:buNone/>
              <a:defRPr b="1" i="0" baseline="0">
                <a:latin typeface="Helvetica Neue"/>
                <a:cs typeface="Helvetica Neue"/>
              </a:defRPr>
            </a:lvl1pPr>
          </a:lstStyle>
          <a:p>
            <a:r>
              <a:rPr lang="nl-NL" dirty="0"/>
              <a:t>Gebruik deze gehele 2/3-kolom voor de belangrijke gegevens of afbeeldingen.</a:t>
            </a:r>
          </a:p>
          <a:p>
            <a:endParaRPr lang="nl-NL" dirty="0"/>
          </a:p>
          <a:p>
            <a:pPr marL="342900" indent="-342900">
              <a:buFont typeface="Arial"/>
              <a:buChar char="•"/>
            </a:pPr>
            <a:r>
              <a:rPr lang="nl-NL" dirty="0"/>
              <a:t>of </a:t>
            </a:r>
            <a:r>
              <a:rPr lang="nl-NL" dirty="0" err="1"/>
              <a:t>bullets</a:t>
            </a:r>
            <a:endParaRPr lang="nl-NL" dirty="0"/>
          </a:p>
          <a:p>
            <a:pPr marL="342900" indent="-342900">
              <a:buFont typeface="Arial"/>
              <a:buChar char="•"/>
            </a:pPr>
            <a:r>
              <a:rPr lang="nl-NL" dirty="0"/>
              <a:t>en nog meer </a:t>
            </a:r>
            <a:r>
              <a:rPr lang="nl-NL" dirty="0" err="1"/>
              <a:t>bullets</a:t>
            </a:r>
            <a:endParaRPr lang="nl-NL" dirty="0"/>
          </a:p>
          <a:p>
            <a:pPr marL="342900" indent="-342900">
              <a:buFont typeface="Arial"/>
              <a:buChar char="•"/>
            </a:pPr>
            <a:r>
              <a:rPr lang="nl-NL" dirty="0"/>
              <a:t>einde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6" hasCustomPrompt="1"/>
          </p:nvPr>
        </p:nvSpPr>
        <p:spPr>
          <a:xfrm>
            <a:off x="2766704" y="1660355"/>
            <a:ext cx="6102660" cy="393744"/>
          </a:xfrm>
        </p:spPr>
        <p:txBody>
          <a:bodyPr/>
          <a:lstStyle>
            <a:lvl1pPr marL="0" indent="0">
              <a:buFont typeface="Arial"/>
              <a:buNone/>
              <a:defRPr b="0" i="0">
                <a:latin typeface="Helvetica Neue"/>
                <a:cs typeface="Helvetica Neue"/>
              </a:defRPr>
            </a:lvl1pPr>
          </a:lstStyle>
          <a:p>
            <a:r>
              <a:rPr lang="nl-NL" dirty="0"/>
              <a:t>titel in kleine letters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7" hasCustomPrompt="1"/>
          </p:nvPr>
        </p:nvSpPr>
        <p:spPr>
          <a:xfrm>
            <a:off x="2766703" y="381569"/>
            <a:ext cx="6102659" cy="365125"/>
          </a:xfrm>
        </p:spPr>
        <p:txBody>
          <a:bodyPr>
            <a:normAutofit/>
          </a:bodyPr>
          <a:lstStyle>
            <a:lvl1pPr marL="0" indent="0" algn="r">
              <a:buFont typeface="Arial"/>
              <a:buNone/>
              <a:defRPr sz="1200" b="0" i="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fld id="{C39CD6CD-D22F-ED4D-A51C-BA6EDB5BCAE0}" type="slidenum">
              <a:rPr lang="en-US" smtClean="0"/>
              <a:t>‹nr.›</a:t>
            </a:fld>
            <a:r>
              <a:rPr lang="en-US" dirty="0"/>
              <a:t> van 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9" hasCustomPrompt="1"/>
          </p:nvPr>
        </p:nvSpPr>
        <p:spPr>
          <a:xfrm>
            <a:off x="145143" y="2384425"/>
            <a:ext cx="2458357" cy="3952875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400" b="0" i="0">
                <a:solidFill>
                  <a:schemeClr val="bg1">
                    <a:lumMod val="65000"/>
                  </a:schemeClr>
                </a:solidFill>
                <a:latin typeface="Helvetica Neue"/>
                <a:cs typeface="Helvetica Neue"/>
              </a:defRPr>
            </a:lvl1pPr>
          </a:lstStyle>
          <a:p>
            <a:r>
              <a:rPr lang="nl-NL" dirty="0"/>
              <a:t>Eventuele aantekeningen, verduidelijkingen of bronvermelding komen in deze 1/3-kolom.</a:t>
            </a:r>
          </a:p>
          <a:p>
            <a:endParaRPr lang="nl-NL" dirty="0"/>
          </a:p>
          <a:p>
            <a:r>
              <a:rPr lang="nl-NL" dirty="0"/>
              <a:t>hallo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23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8" descr="titeldia MET FOTO SMAL NL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Rechte verbindingslijn 10"/>
          <p:cNvCxnSpPr>
            <a:cxnSpLocks noChangeShapeType="1"/>
          </p:cNvCxnSpPr>
          <p:nvPr/>
        </p:nvCxnSpPr>
        <p:spPr bwMode="auto">
          <a:xfrm>
            <a:off x="0" y="836613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" name="Rechthoek 11"/>
          <p:cNvSpPr>
            <a:spLocks noChangeArrowheads="1"/>
          </p:cNvSpPr>
          <p:nvPr userDrawn="1"/>
        </p:nvSpPr>
        <p:spPr bwMode="auto">
          <a:xfrm>
            <a:off x="6102350" y="279400"/>
            <a:ext cx="2474913" cy="35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algn="ctr">
              <a:spcBef>
                <a:spcPct val="25000"/>
              </a:spcBef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algn="ctr">
              <a:spcBef>
                <a:spcPct val="25000"/>
              </a:spcBef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algn="ctr">
              <a:spcBef>
                <a:spcPct val="25000"/>
              </a:spcBef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ctr">
              <a:spcBef>
                <a:spcPct val="25000"/>
              </a:spcBef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algn="ctr">
              <a:spcBef>
                <a:spcPct val="25000"/>
              </a:spcBef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 ea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endParaRPr lang="nl-NL" sz="3600" b="1">
              <a:solidFill>
                <a:srgbClr val="000000"/>
              </a:solidFill>
              <a:ea typeface="+mn-ea"/>
            </a:endParaRPr>
          </a:p>
        </p:txBody>
      </p:sp>
      <p:pic>
        <p:nvPicPr>
          <p:cNvPr id="7" name="Afbeelding 12" descr="logoNLl-transparant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75" y="179388"/>
            <a:ext cx="2519363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104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1440000" y="1620000"/>
            <a:ext cx="7058300" cy="504255"/>
          </a:xfrm>
        </p:spPr>
        <p:txBody>
          <a:bodyPr anchor="t"/>
          <a:lstStyle>
            <a:lvl1pPr algn="l">
              <a:lnSpc>
                <a:spcPct val="100000"/>
              </a:lnSpc>
              <a:defRPr sz="2300" b="1" baseline="0">
                <a:solidFill>
                  <a:srgbClr val="E11837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nl-NL" noProof="0"/>
              <a:t>Klik om de stijl te bewerken</a:t>
            </a:r>
          </a:p>
        </p:txBody>
      </p:sp>
      <p:sp>
        <p:nvSpPr>
          <p:cNvPr id="15" name="Subtitle 2"/>
          <p:cNvSpPr>
            <a:spLocks noGrp="1"/>
          </p:cNvSpPr>
          <p:nvPr>
            <p:ph type="subTitle" idx="4294967295"/>
          </p:nvPr>
        </p:nvSpPr>
        <p:spPr>
          <a:xfrm>
            <a:off x="6147175" y="3780000"/>
            <a:ext cx="2340259" cy="459090"/>
          </a:xfrm>
        </p:spPr>
        <p:txBody>
          <a:bodyPr/>
          <a:lstStyle>
            <a:lvl1pPr algn="ctr">
              <a:buNone/>
              <a:defRPr sz="1400"/>
            </a:lvl1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1422400" y="6376988"/>
            <a:ext cx="3279775" cy="215900"/>
          </a:xfrm>
          <a:prstGeom prst="rect">
            <a:avLst/>
          </a:prstGeom>
        </p:spPr>
        <p:txBody>
          <a:bodyPr anchor="b">
            <a:spAutoFit/>
          </a:bodyPr>
          <a:lstStyle>
            <a:lvl1pPr algn="l" fontAlgn="base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buNone/>
              <a:defRPr sz="8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02172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el en objec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64163"/>
            <a:ext cx="1427163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400" y="773113"/>
            <a:ext cx="7181850" cy="109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Afbeelding 11" descr="logoNLl-transparant.pn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75" y="179388"/>
            <a:ext cx="2519363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0000" y="900000"/>
            <a:ext cx="7127190" cy="504701"/>
          </a:xfrm>
        </p:spPr>
        <p:txBody>
          <a:bodyPr/>
          <a:lstStyle>
            <a:lvl1pPr>
              <a:defRPr baseline="0">
                <a:solidFill>
                  <a:srgbClr val="E11837"/>
                </a:solidFill>
              </a:defRPr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40000" y="1620000"/>
            <a:ext cx="7110789" cy="3744215"/>
          </a:xfrm>
        </p:spPr>
        <p:txBody>
          <a:bodyPr/>
          <a:lstStyle>
            <a:lvl1pPr marL="355600" indent="-355600">
              <a:defRPr sz="2800">
                <a:latin typeface="Arial" pitchFamily="34" charset="0"/>
                <a:cs typeface="Arial" pitchFamily="34" charset="0"/>
              </a:defRPr>
            </a:lvl1pPr>
            <a:lvl2pPr marL="712788" indent="-357188">
              <a:defRPr sz="2400" b="0"/>
            </a:lvl2pPr>
            <a:lvl3pPr marL="985838" indent="-273050">
              <a:defRPr sz="2000" b="0"/>
            </a:lvl3pPr>
            <a:lvl4pPr marL="1341438" indent="-260350">
              <a:defRPr/>
            </a:lvl4pPr>
            <a:lvl5pPr marL="1614488" indent="-273050">
              <a:defRPr/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voettekst 3"/>
          <p:cNvSpPr>
            <a:spLocks noGrp="1"/>
          </p:cNvSpPr>
          <p:nvPr>
            <p:ph type="ftr" sz="quarter" idx="10"/>
          </p:nvPr>
        </p:nvSpPr>
        <p:spPr>
          <a:xfrm>
            <a:off x="2001838" y="6359525"/>
            <a:ext cx="2895600" cy="338138"/>
          </a:xfrm>
          <a:prstGeom prst="rect">
            <a:avLst/>
          </a:prstGeom>
        </p:spPr>
        <p:txBody>
          <a:bodyPr/>
          <a:lstStyle>
            <a:lvl1pPr algn="l" fontAlgn="base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buNone/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8" name="Tijdelijke aanduiding voor dianummer 4"/>
          <p:cNvSpPr>
            <a:spLocks noGrp="1"/>
          </p:cNvSpPr>
          <p:nvPr>
            <p:ph type="sldNum" sz="quarter" idx="11"/>
          </p:nvPr>
        </p:nvSpPr>
        <p:spPr>
          <a:xfrm>
            <a:off x="1441450" y="6359525"/>
            <a:ext cx="458788" cy="338138"/>
          </a:xfrm>
          <a:prstGeom prst="rect">
            <a:avLst/>
          </a:prstGeom>
        </p:spPr>
        <p:txBody>
          <a:bodyPr/>
          <a:lstStyle>
            <a:lvl1pPr>
              <a:spcBef>
                <a:spcPct val="25000"/>
              </a:spcBef>
              <a:buFont typeface="Wingdings" charset="0"/>
              <a:buNone/>
              <a:defRPr smtClean="0"/>
            </a:lvl1pPr>
          </a:lstStyle>
          <a:p>
            <a:pPr>
              <a:defRPr/>
            </a:pPr>
            <a:fld id="{42A90D9E-9510-0E46-ADEA-A4DD8EC8D5E3}" type="slidenum">
              <a:rPr lang="nl-NL"/>
              <a:pPr>
                <a:defRPr/>
              </a:pPr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8465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54700" y="900000"/>
            <a:ext cx="7122745" cy="643932"/>
          </a:xfrm>
        </p:spPr>
        <p:txBody>
          <a:bodyPr/>
          <a:lstStyle>
            <a:lvl1pPr>
              <a:defRPr sz="28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454700" y="1577779"/>
            <a:ext cx="3432336" cy="50107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454700" y="2160000"/>
            <a:ext cx="3420000" cy="3157146"/>
          </a:xfrm>
        </p:spPr>
        <p:txBody>
          <a:bodyPr/>
          <a:lstStyle>
            <a:lvl1pPr marL="177800" indent="-177800">
              <a:defRPr sz="1600" b="0"/>
            </a:lvl1pPr>
            <a:lvl2pPr marL="355600" indent="-177800">
              <a:defRPr sz="1400" b="0"/>
            </a:lvl2pPr>
            <a:lvl3pPr marL="534988" indent="-179388">
              <a:defRPr sz="1200" b="0"/>
            </a:lvl3pPr>
            <a:lvl4pPr marL="712788" indent="-177800">
              <a:defRPr sz="1000" b="0"/>
            </a:lvl4pPr>
            <a:lvl5pPr marL="903288" indent="-190500">
              <a:defRPr sz="800" b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5153892" y="1580118"/>
            <a:ext cx="3423554" cy="498732"/>
          </a:xfrm>
        </p:spPr>
        <p:txBody>
          <a:bodyPr anchor="b"/>
          <a:lstStyle>
            <a:lvl1pPr marL="0" indent="0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5153891" y="2160000"/>
            <a:ext cx="3420000" cy="3157146"/>
          </a:xfrm>
        </p:spPr>
        <p:txBody>
          <a:bodyPr/>
          <a:lstStyle>
            <a:lvl1pPr marL="177800" indent="-177800">
              <a:defRPr sz="1600" b="0"/>
            </a:lvl1pPr>
            <a:lvl2pPr marL="355600" indent="-177800">
              <a:defRPr sz="1400" b="0"/>
            </a:lvl2pPr>
            <a:lvl3pPr marL="534988" indent="-179388">
              <a:defRPr sz="1200" b="0"/>
            </a:lvl3pPr>
            <a:lvl4pPr marL="712788" indent="-177800">
              <a:defRPr sz="1000" b="0"/>
            </a:lvl4pPr>
            <a:lvl5pPr marL="903288" indent="-190500">
              <a:defRPr sz="800" b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8" name="Tijdelijke aanduiding voor voettekst 6"/>
          <p:cNvSpPr>
            <a:spLocks noGrp="1"/>
          </p:cNvSpPr>
          <p:nvPr>
            <p:ph type="ftr" sz="quarter" idx="10"/>
          </p:nvPr>
        </p:nvSpPr>
        <p:spPr>
          <a:xfrm>
            <a:off x="1935163" y="6381750"/>
            <a:ext cx="3492500" cy="339725"/>
          </a:xfrm>
          <a:prstGeom prst="rect">
            <a:avLst/>
          </a:prstGeom>
        </p:spPr>
        <p:txBody>
          <a:bodyPr/>
          <a:lstStyle>
            <a:lvl1pPr fontAlgn="base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buNone/>
              <a:defRPr sz="1400">
                <a:latin typeface="+mn-lt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" name="Tijdelijke aanduiding voor dianummer 7"/>
          <p:cNvSpPr>
            <a:spLocks noGrp="1"/>
          </p:cNvSpPr>
          <p:nvPr>
            <p:ph type="sldNum" sz="quarter" idx="11"/>
          </p:nvPr>
        </p:nvSpPr>
        <p:spPr>
          <a:xfrm>
            <a:off x="1404938" y="6381750"/>
            <a:ext cx="557212" cy="339725"/>
          </a:xfrm>
          <a:prstGeom prst="rect">
            <a:avLst/>
          </a:prstGeom>
        </p:spPr>
        <p:txBody>
          <a:bodyPr/>
          <a:lstStyle>
            <a:lvl1pPr>
              <a:spcBef>
                <a:spcPct val="25000"/>
              </a:spcBef>
              <a:buFont typeface="Wingdings" charset="0"/>
              <a:buNone/>
              <a:defRPr smtClean="0"/>
            </a:lvl1pPr>
          </a:lstStyle>
          <a:p>
            <a:pPr>
              <a:defRPr/>
            </a:pPr>
            <a:fld id="{A0C72C1C-28C5-B34A-9CE2-EB297BDA35B0}" type="slidenum">
              <a:rPr lang="nl-NL"/>
              <a:pPr>
                <a:defRPr/>
              </a:pPr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1721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el, tekst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8813" y="1143000"/>
            <a:ext cx="7411915" cy="11430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half" idx="1"/>
          </p:nvPr>
        </p:nvSpPr>
        <p:spPr>
          <a:xfrm>
            <a:off x="748812" y="2273300"/>
            <a:ext cx="3635619" cy="41148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25108" y="2273300"/>
            <a:ext cx="3635620" cy="4114800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9A5A536-992E-4B07-AF26-7363209B47A3}" type="slidenum">
              <a:rPr lang="en-US" altLang="en-US"/>
              <a:pPr/>
              <a:t>‹nr.›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4680872"/>
      </p:ext>
    </p:extLst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0875" y="900000"/>
            <a:ext cx="7079738" cy="504701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dirty="0" err="1"/>
              <a:t>Klik</a:t>
            </a:r>
            <a:r>
              <a:rPr lang="en-US" dirty="0"/>
              <a:t> </a:t>
            </a:r>
            <a:r>
              <a:rPr lang="en-US" dirty="0" err="1"/>
              <a:t>om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titel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maken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1115616" y="1620000"/>
            <a:ext cx="3456384" cy="3703246"/>
          </a:xfrm>
        </p:spPr>
        <p:txBody>
          <a:bodyPr/>
          <a:lstStyle>
            <a:lvl1pPr marL="177800" indent="-177800">
              <a:defRPr sz="2400" b="0"/>
            </a:lvl1pPr>
            <a:lvl2pPr marL="355600" indent="-177800">
              <a:defRPr sz="2000" b="0"/>
            </a:lvl2pPr>
            <a:lvl3pPr marL="534988" indent="-179388">
              <a:defRPr sz="1800" b="0"/>
            </a:lvl3pPr>
            <a:lvl4pPr marL="712788" indent="-177800">
              <a:defRPr sz="1600"/>
            </a:lvl4pPr>
            <a:lvl5pPr marL="903288" indent="-190500"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err="1"/>
              <a:t>Klik</a:t>
            </a:r>
            <a:r>
              <a:rPr lang="en-US" dirty="0"/>
              <a:t> </a:t>
            </a:r>
            <a:r>
              <a:rPr lang="en-US" dirty="0" err="1"/>
              <a:t>om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 toe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voegen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4716017" y="1620000"/>
            <a:ext cx="3771418" cy="3703246"/>
          </a:xfrm>
        </p:spPr>
        <p:txBody>
          <a:bodyPr/>
          <a:lstStyle>
            <a:lvl1pPr marL="177800" indent="-177800">
              <a:defRPr sz="2400" b="0"/>
            </a:lvl1pPr>
            <a:lvl2pPr marL="355600" indent="-177800">
              <a:defRPr sz="2000" b="0"/>
            </a:lvl2pPr>
            <a:lvl3pPr marL="534988" indent="-179388">
              <a:defRPr sz="1800" b="0"/>
            </a:lvl3pPr>
            <a:lvl4pPr marL="712788" indent="-177800">
              <a:defRPr sz="1600" b="0"/>
            </a:lvl4pPr>
            <a:lvl5pPr marL="903288" indent="-190500">
              <a:defRPr sz="1100" b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err="1"/>
              <a:t>Klik</a:t>
            </a:r>
            <a:r>
              <a:rPr lang="en-US" dirty="0"/>
              <a:t> </a:t>
            </a:r>
            <a:r>
              <a:rPr lang="en-US" dirty="0" err="1"/>
              <a:t>om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 toe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voegen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E0B695-4743-45BD-A2EB-A08065F30132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1650" y="773705"/>
            <a:ext cx="7181850" cy="109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13723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em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00801" y="1096887"/>
            <a:ext cx="6087613" cy="6929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nl-NL" dirty="0"/>
              <a:t>titels in kleine letters!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0800" y="2384425"/>
            <a:ext cx="6068562" cy="3741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Master </a:t>
            </a:r>
            <a:r>
              <a:rPr lang="nl-NL" dirty="0" err="1"/>
              <a:t>text</a:t>
            </a:r>
            <a:r>
              <a:rPr lang="nl-NL" dirty="0"/>
              <a:t> </a:t>
            </a:r>
            <a:r>
              <a:rPr lang="nl-NL" dirty="0" err="1"/>
              <a:t>styles</a:t>
            </a:r>
            <a:endParaRPr lang="nl-NL" dirty="0"/>
          </a:p>
          <a:p>
            <a:pPr lvl="1"/>
            <a:r>
              <a:rPr lang="nl-NL" dirty="0"/>
              <a:t>Second level</a:t>
            </a:r>
          </a:p>
          <a:p>
            <a:pPr lvl="2"/>
            <a:r>
              <a:rPr lang="nl-NL" dirty="0" err="1"/>
              <a:t>Third</a:t>
            </a:r>
            <a:r>
              <a:rPr lang="nl-NL" dirty="0"/>
              <a:t> level</a:t>
            </a:r>
          </a:p>
          <a:p>
            <a:pPr lvl="3"/>
            <a:r>
              <a:rPr lang="nl-NL" dirty="0" err="1"/>
              <a:t>Fourth</a:t>
            </a:r>
            <a:r>
              <a:rPr lang="nl-NL" dirty="0"/>
              <a:t> level</a:t>
            </a:r>
          </a:p>
          <a:p>
            <a:pPr lvl="4"/>
            <a:r>
              <a:rPr lang="nl-NL" dirty="0" err="1"/>
              <a:t>Fifth</a:t>
            </a:r>
            <a:r>
              <a:rPr lang="nl-NL" dirty="0"/>
              <a:t> level</a:t>
            </a:r>
            <a:endParaRPr lang="en-US" dirty="0"/>
          </a:p>
        </p:txBody>
      </p:sp>
      <p:pic>
        <p:nvPicPr>
          <p:cNvPr id="18" name="Afbeelding 17" descr="logooo.pdf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63" y="473870"/>
            <a:ext cx="1877156" cy="324326"/>
          </a:xfrm>
          <a:prstGeom prst="rect">
            <a:avLst/>
          </a:prstGeom>
        </p:spPr>
      </p:pic>
      <p:pic>
        <p:nvPicPr>
          <p:cNvPr id="20" name="Afbeelding 19" descr="logo_han.pdf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671" y="6416822"/>
            <a:ext cx="653691" cy="161997"/>
          </a:xfrm>
          <a:prstGeom prst="rect">
            <a:avLst/>
          </a:prstGeom>
        </p:spPr>
      </p:pic>
      <p:pic>
        <p:nvPicPr>
          <p:cNvPr id="4" name="Afbeelding 3" descr="balkjekarton.pdf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87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37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chemeClr val="tx1"/>
          </a:solidFill>
          <a:latin typeface="Helvetica Neue"/>
          <a:ea typeface="+mj-ea"/>
          <a:cs typeface="Helvetica Neue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2000" b="1" i="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b="0" i="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200" b="1" i="1" kern="1200">
          <a:solidFill>
            <a:schemeClr val="tx1"/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9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766705" y="2859513"/>
            <a:ext cx="6102660" cy="650375"/>
          </a:xfrm>
        </p:spPr>
        <p:txBody>
          <a:bodyPr/>
          <a:lstStyle/>
          <a:p>
            <a:r>
              <a:rPr lang="nl-NL" dirty="0"/>
              <a:t>System Analysis &amp; Quality</a:t>
            </a:r>
            <a:br>
              <a:rPr lang="nl-NL" dirty="0"/>
            </a:br>
            <a:r>
              <a:rPr lang="nl-NL" dirty="0"/>
              <a:t>week 4 les 2</a:t>
            </a:r>
          </a:p>
        </p:txBody>
      </p:sp>
      <p:sp>
        <p:nvSpPr>
          <p:cNvPr id="2" name="Tekstvak 1"/>
          <p:cNvSpPr txBox="1"/>
          <p:nvPr/>
        </p:nvSpPr>
        <p:spPr>
          <a:xfrm>
            <a:off x="1115616" y="6246604"/>
            <a:ext cx="5035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rPr>
              <a:t>© HAN, behalve daar waar anders aangegeven</a:t>
            </a:r>
          </a:p>
        </p:txBody>
      </p:sp>
      <p:pic>
        <p:nvPicPr>
          <p:cNvPr id="6" name="Afbeelding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89" y="4138273"/>
            <a:ext cx="1633591" cy="1500917"/>
          </a:xfrm>
          <a:prstGeom prst="rect">
            <a:avLst/>
          </a:prstGeom>
          <a:solidFill>
            <a:srgbClr val="FFC000"/>
          </a:solidFill>
        </p:spPr>
      </p:pic>
      <p:sp>
        <p:nvSpPr>
          <p:cNvPr id="11" name="Tijdelijke aanduiding voor inhoud 10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SAQ I-Propedeuse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5131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Maak van je UC een </a:t>
            </a:r>
            <a:r>
              <a:rPr lang="nl-NL" dirty="0" err="1"/>
              <a:t>Activity</a:t>
            </a:r>
            <a:r>
              <a:rPr lang="nl-NL" dirty="0"/>
              <a:t> Diagram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Start met de </a:t>
            </a:r>
            <a:r>
              <a:rPr lang="nl-NL" sz="2400" dirty="0" err="1"/>
              <a:t>initial</a:t>
            </a:r>
            <a:r>
              <a:rPr lang="nl-NL" sz="2400" dirty="0"/>
              <a:t> node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Elke stap uit de UC is een </a:t>
            </a:r>
            <a:r>
              <a:rPr lang="nl-NL" sz="2400" dirty="0" err="1"/>
              <a:t>activity</a:t>
            </a:r>
            <a:r>
              <a:rPr lang="nl-NL" sz="2400" dirty="0"/>
              <a:t> node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Gebruik een transitie om van de ene naar de andere node te komen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6147" name="Picture 3"/>
          <p:cNvPicPr>
            <a:picLocks noGrp="1" noChangeAspect="1" noChangeArrowheads="1"/>
          </p:cNvPicPr>
          <p:nvPr>
            <p:ph idx="16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621510" y="2070224"/>
            <a:ext cx="1100412" cy="4445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ijdelijke aanduiding voor inhoud 3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119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Maak van je UC een </a:t>
            </a:r>
            <a:r>
              <a:rPr lang="nl-NL" dirty="0" err="1"/>
              <a:t>Activity</a:t>
            </a:r>
            <a:r>
              <a:rPr lang="nl-NL" dirty="0"/>
              <a:t> Diagram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Geef iedere conditionele stap of beslissing weer in </a:t>
            </a:r>
            <a:r>
              <a:rPr lang="nl-NL" sz="2000" dirty="0" err="1"/>
              <a:t>decision</a:t>
            </a:r>
            <a:r>
              <a:rPr lang="nl-NL" sz="2000" dirty="0"/>
              <a:t> node en [</a:t>
            </a:r>
            <a:r>
              <a:rPr lang="nl-NL" sz="2000" dirty="0" err="1"/>
              <a:t>guards</a:t>
            </a:r>
            <a:r>
              <a:rPr lang="nl-NL" sz="2000" dirty="0"/>
              <a:t>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Enkelvoudige en samengestelde beslissingen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 err="1"/>
              <a:t>Decision</a:t>
            </a:r>
            <a:r>
              <a:rPr lang="nl-NL" sz="2000" dirty="0"/>
              <a:t> </a:t>
            </a:r>
            <a:r>
              <a:rPr lang="nl-NL" sz="2000" dirty="0" err="1"/>
              <a:t>nodes</a:t>
            </a:r>
            <a:r>
              <a:rPr lang="nl-NL" sz="2000" dirty="0"/>
              <a:t> zijn binnen de </a:t>
            </a:r>
            <a:r>
              <a:rPr lang="nl-NL" sz="2000" dirty="0" err="1"/>
              <a:t>ica</a:t>
            </a:r>
            <a:r>
              <a:rPr lang="nl-NL" sz="2000" dirty="0"/>
              <a:t> standaard verplicht.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Gebruik desnoods [</a:t>
            </a:r>
            <a:r>
              <a:rPr lang="nl-NL" sz="2000" dirty="0" err="1"/>
              <a:t>else</a:t>
            </a:r>
            <a:r>
              <a:rPr lang="nl-NL" sz="2000" dirty="0"/>
              <a:t>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7171" name="Picture 3"/>
          <p:cNvPicPr>
            <a:picLocks noGrp="1" noChangeAspect="1" noChangeArrowheads="1"/>
          </p:cNvPicPr>
          <p:nvPr>
            <p:ph idx="16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89066" y="2612571"/>
            <a:ext cx="2760089" cy="407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ijdelijke aanduiding voor inhoud 3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929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Maak van je UC een Activity Diagram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>
          <a:xfrm>
            <a:off x="4886695" y="2384425"/>
            <a:ext cx="3982667" cy="3952875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Elke </a:t>
            </a:r>
            <a:r>
              <a:rPr lang="nl-NL" sz="2400" dirty="0" err="1"/>
              <a:t>activity</a:t>
            </a:r>
            <a:r>
              <a:rPr lang="nl-NL" sz="2400" dirty="0"/>
              <a:t> leidt eigenlijk tot een </a:t>
            </a:r>
            <a:r>
              <a:rPr lang="nl-NL" sz="2400" dirty="0" err="1"/>
              <a:t>decision</a:t>
            </a:r>
            <a:r>
              <a:rPr lang="nl-NL" sz="2400" dirty="0"/>
              <a:t> node.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Waarom?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Moeten we alles modelleren?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Op [Back], [</a:t>
            </a:r>
            <a:r>
              <a:rPr lang="nl-NL" sz="2400" dirty="0" err="1"/>
              <a:t>esc</a:t>
            </a:r>
            <a:r>
              <a:rPr lang="nl-NL" sz="2400" dirty="0"/>
              <a:t>] drukken.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Afweging explosie van scenario’s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6"/>
          </p:nvPr>
        </p:nvPicPr>
        <p:blipFill rotWithShape="1">
          <a:blip r:embed="rId3" cstate="print"/>
          <a:srcRect l="29095" t="26505" r="30533" b="28475"/>
          <a:stretch/>
        </p:blipFill>
        <p:spPr bwMode="auto">
          <a:xfrm>
            <a:off x="0" y="3764479"/>
            <a:ext cx="4610103" cy="2891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8666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Maak van je UC een </a:t>
            </a:r>
            <a:r>
              <a:rPr lang="nl-NL" dirty="0" err="1"/>
              <a:t>Activity</a:t>
            </a:r>
            <a:r>
              <a:rPr lang="nl-NL" dirty="0"/>
              <a:t> Diagram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Herhaling met de </a:t>
            </a:r>
            <a:r>
              <a:rPr lang="nl-NL" sz="2000" dirty="0" err="1"/>
              <a:t>merge</a:t>
            </a:r>
            <a:r>
              <a:rPr lang="nl-NL" sz="2000" dirty="0"/>
              <a:t> node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Doorbreek iedere herhaling met minimaal één </a:t>
            </a:r>
            <a:r>
              <a:rPr lang="nl-NL" sz="2000" dirty="0" err="1"/>
              <a:t>decision</a:t>
            </a:r>
            <a:r>
              <a:rPr lang="nl-NL" sz="2000" dirty="0"/>
              <a:t> node</a:t>
            </a:r>
            <a:endParaRPr lang="en-US" sz="2000" dirty="0"/>
          </a:p>
        </p:txBody>
      </p:sp>
      <p:pic>
        <p:nvPicPr>
          <p:cNvPr id="8196" name="Picture 4"/>
          <p:cNvPicPr>
            <a:picLocks noGrp="1" noChangeAspect="1" noChangeArrowheads="1"/>
          </p:cNvPicPr>
          <p:nvPr>
            <p:ph idx="16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258676" y="2187574"/>
            <a:ext cx="1985760" cy="4035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4498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Maak van je UC een </a:t>
            </a:r>
            <a:r>
              <a:rPr lang="nl-NL" dirty="0" err="1"/>
              <a:t>Activity</a:t>
            </a:r>
            <a:r>
              <a:rPr lang="nl-NL" dirty="0"/>
              <a:t> Diagram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De </a:t>
            </a:r>
            <a:r>
              <a:rPr lang="nl-NL" sz="2000" dirty="0" err="1"/>
              <a:t>use</a:t>
            </a:r>
            <a:r>
              <a:rPr lang="nl-NL" sz="2000" dirty="0"/>
              <a:t> case eindigt bij het bereiken van de </a:t>
            </a:r>
            <a:r>
              <a:rPr lang="nl-NL" sz="2000" dirty="0" err="1"/>
              <a:t>activity</a:t>
            </a:r>
            <a:r>
              <a:rPr lang="nl-NL" sz="2000" dirty="0"/>
              <a:t> </a:t>
            </a:r>
            <a:r>
              <a:rPr lang="nl-NL" sz="2000" dirty="0" err="1"/>
              <a:t>final</a:t>
            </a:r>
            <a:r>
              <a:rPr lang="nl-NL" sz="2000" dirty="0"/>
              <a:t> node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Zijn alle postcondities bereikt?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6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5668608" y="1660525"/>
            <a:ext cx="29916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ijdelijke aanduiding voor inhoud 3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7614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AD van bedrijfsprocessen.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sz="2400" dirty="0"/>
              <a:t>Lees de minicasus </a:t>
            </a:r>
            <a:r>
              <a:rPr lang="nl-NL" sz="2400" dirty="0" err="1"/>
              <a:t>Smartphone</a:t>
            </a:r>
            <a:r>
              <a:rPr lang="nl-NL" sz="2400" dirty="0"/>
              <a:t> </a:t>
            </a:r>
            <a:r>
              <a:rPr lang="nl-NL" sz="2400" dirty="0" err="1"/>
              <a:t>Parts</a:t>
            </a:r>
            <a:r>
              <a:rPr lang="nl-NL" sz="2400" dirty="0"/>
              <a:t>.</a:t>
            </a:r>
          </a:p>
          <a:p>
            <a:r>
              <a:rPr lang="nl-NL" sz="2400" dirty="0"/>
              <a:t>Beantwoord vraag 1</a:t>
            </a:r>
            <a:endParaRPr lang="en-US" sz="2400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6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2766703" y="3792146"/>
            <a:ext cx="3139534" cy="2359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4644008" y="6093296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© </a:t>
            </a:r>
            <a:r>
              <a:rPr lang="nl-NL" dirty="0" err="1"/>
              <a:t>Androidcentral.com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886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Parallellisatie met AD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 err="1"/>
              <a:t>Activities</a:t>
            </a:r>
            <a:r>
              <a:rPr lang="nl-NL" sz="2400" dirty="0"/>
              <a:t> kunnen soms tegelijk starten.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Moeten samen afgerond zijn voordat het pad vervolgd kan worden.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Komt voor bij Bedrijfsprocessen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Komt niet vaak voor bij </a:t>
            </a:r>
            <a:r>
              <a:rPr lang="nl-NL" sz="2400" dirty="0" err="1"/>
              <a:t>Use</a:t>
            </a:r>
            <a:r>
              <a:rPr lang="nl-NL" sz="2400" dirty="0"/>
              <a:t> Cases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3075" name="Picture 3"/>
          <p:cNvPicPr>
            <a:picLocks noGrp="1" noChangeAspect="1" noChangeArrowheads="1"/>
          </p:cNvPicPr>
          <p:nvPr>
            <p:ph idx="16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188691" y="4276725"/>
            <a:ext cx="2655022" cy="258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0218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AD van bedrijfsprocessen.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Ga door met de minicasus </a:t>
            </a:r>
            <a:r>
              <a:rPr lang="nl-NL" sz="2400" dirty="0" err="1"/>
              <a:t>Smartphone</a:t>
            </a:r>
            <a:r>
              <a:rPr lang="nl-NL" sz="2400" dirty="0"/>
              <a:t> </a:t>
            </a:r>
            <a:r>
              <a:rPr lang="nl-NL" sz="2400" dirty="0" err="1"/>
              <a:t>Parts</a:t>
            </a:r>
            <a:r>
              <a:rPr lang="nl-NL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Beantwoord vraag 2</a:t>
            </a:r>
            <a:endParaRPr lang="en-US" sz="2400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6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3103980" y="3768394"/>
            <a:ext cx="2887121" cy="2169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4644008" y="6093296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© </a:t>
            </a:r>
            <a:r>
              <a:rPr lang="nl-NL" dirty="0" err="1"/>
              <a:t>Androidcentral.com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7714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AD’s</a:t>
            </a:r>
            <a:r>
              <a:rPr lang="nl-NL" dirty="0"/>
              <a:t> met UC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Gebruik van een UC in een UC leidt bij een AD tot het gebruik van een UC in een AD.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Herkenbaar?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Gebruik Stereotype</a:t>
            </a:r>
            <a:endParaRPr lang="en-US" sz="2400" dirty="0"/>
          </a:p>
        </p:txBody>
      </p:sp>
      <p:pic>
        <p:nvPicPr>
          <p:cNvPr id="9219" name="Picture 3"/>
          <p:cNvPicPr>
            <a:picLocks noGrp="1" noChangeAspect="1" noChangeArrowheads="1"/>
          </p:cNvPicPr>
          <p:nvPr>
            <p:ph idx="16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278029" y="1583617"/>
            <a:ext cx="2394988" cy="52743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ijdelijke aanduiding voor inhoud 3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9"/>
          </p:nvPr>
        </p:nvSpPr>
        <p:spPr>
          <a:xfrm>
            <a:off x="159822" y="2532867"/>
            <a:ext cx="2458357" cy="3952875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59687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Afsluitend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De AD hebben vaak meer detail.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Meer oog voor paden anders dan het hoofdpad.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/>
              <a:t>Dit is het verschil tussen </a:t>
            </a:r>
            <a:r>
              <a:rPr lang="nl-NL" sz="2400" dirty="0" err="1"/>
              <a:t>Requirements</a:t>
            </a:r>
            <a:r>
              <a:rPr lang="nl-NL" sz="2400" dirty="0"/>
              <a:t> Engineers / Programmeurs en Testers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Start van iets moois: scenario’s</a:t>
            </a:r>
            <a:endParaRPr lang="en-US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0094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Vandaag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l-NL" dirty="0"/>
              <a:t>De zin van </a:t>
            </a:r>
            <a:r>
              <a:rPr lang="nl-NL" dirty="0" err="1"/>
              <a:t>Activity</a:t>
            </a:r>
            <a:r>
              <a:rPr lang="nl-NL" dirty="0"/>
              <a:t> </a:t>
            </a:r>
            <a:r>
              <a:rPr lang="nl-NL" dirty="0" err="1"/>
              <a:t>Diagrams</a:t>
            </a:r>
            <a:endParaRPr lang="nl-NL" dirty="0"/>
          </a:p>
          <a:p>
            <a:r>
              <a:rPr lang="nl-NL" dirty="0"/>
              <a:t>Waar kunnen Activity </a:t>
            </a:r>
            <a:r>
              <a:rPr lang="nl-NL" dirty="0" err="1"/>
              <a:t>Diagrams</a:t>
            </a:r>
            <a:r>
              <a:rPr lang="nl-NL" dirty="0"/>
              <a:t> gebruikt worden</a:t>
            </a:r>
          </a:p>
          <a:p>
            <a:r>
              <a:rPr lang="nl-NL" dirty="0"/>
              <a:t>Uit welke componenten is een </a:t>
            </a:r>
            <a:r>
              <a:rPr lang="nl-NL" dirty="0" err="1"/>
              <a:t>Activity</a:t>
            </a:r>
            <a:r>
              <a:rPr lang="nl-NL" dirty="0"/>
              <a:t> Diagram opgebouwd</a:t>
            </a:r>
          </a:p>
          <a:p>
            <a:r>
              <a:rPr lang="nl-NL" dirty="0"/>
              <a:t>Hoe maak ik een </a:t>
            </a:r>
            <a:r>
              <a:rPr lang="nl-NL" dirty="0" err="1"/>
              <a:t>Activity</a:t>
            </a:r>
            <a:r>
              <a:rPr lang="nl-NL" dirty="0"/>
              <a:t> Diagram</a:t>
            </a:r>
          </a:p>
          <a:p>
            <a:r>
              <a:rPr lang="nl-NL" dirty="0"/>
              <a:t>Oefening</a:t>
            </a:r>
            <a:endParaRPr lang="en-US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1646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altLang="nl-NL">
                <a:latin typeface="Arial" charset="0"/>
                <a:cs typeface="Arial" charset="0"/>
              </a:rPr>
              <a:t>Huiswerk</a:t>
            </a:r>
          </a:p>
        </p:txBody>
      </p:sp>
      <p:sp>
        <p:nvSpPr>
          <p:cNvPr id="19459" name="Tijdelijke aanduiding voor inhoud 2"/>
          <p:cNvSpPr>
            <a:spLocks noGrp="1"/>
          </p:cNvSpPr>
          <p:nvPr>
            <p:ph idx="13"/>
          </p:nvPr>
        </p:nvSpPr>
        <p:spPr/>
        <p:txBody>
          <a:bodyPr>
            <a:normAutofit fontScale="92500"/>
          </a:bodyPr>
          <a:lstStyle/>
          <a:p>
            <a:pPr marL="342900" indent="-342900" eaLnBrk="1" hangingPunct="1">
              <a:buFont typeface="Arial" panose="020B0604020202020204" pitchFamily="34" charset="0"/>
              <a:buChar char="•"/>
              <a:defRPr/>
            </a:pPr>
            <a:r>
              <a:rPr lang="nl-NL" sz="2400" dirty="0"/>
              <a:t>Werk verder aan de casus </a:t>
            </a:r>
            <a:r>
              <a:rPr lang="nl-NL" sz="2400" dirty="0" err="1"/>
              <a:t>GameParadise</a:t>
            </a:r>
            <a:r>
              <a:rPr lang="nl-NL" sz="2400" dirty="0"/>
              <a:t> </a:t>
            </a:r>
            <a:r>
              <a:rPr lang="nl-NL" sz="2400"/>
              <a:t>(opdracht 5b, 6b en 6c):</a:t>
            </a:r>
            <a:endParaRPr lang="nl-NL" sz="2400" dirty="0"/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nl-NL" sz="2400" dirty="0"/>
              <a:t>Leg je uitwerking van het </a:t>
            </a:r>
            <a:r>
              <a:rPr lang="nl-NL" sz="2400" dirty="0" err="1"/>
              <a:t>Use</a:t>
            </a:r>
            <a:r>
              <a:rPr lang="nl-NL" sz="2400" dirty="0"/>
              <a:t> Case Diagram voor aan de docent, zodat de drie </a:t>
            </a:r>
            <a:r>
              <a:rPr lang="nl-NL" sz="2400" dirty="0" err="1"/>
              <a:t>Use</a:t>
            </a:r>
            <a:r>
              <a:rPr lang="nl-NL" sz="2400" dirty="0"/>
              <a:t> Cases die je verder gaat uitwerken bepaald kunnen worden.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nl-NL" sz="2400" dirty="0"/>
              <a:t>Mail het concept van het UC Rapport deze week (</a:t>
            </a:r>
            <a:r>
              <a:rPr lang="nl-NL" sz="2400" dirty="0">
                <a:solidFill>
                  <a:srgbClr val="FF0000"/>
                </a:solidFill>
              </a:rPr>
              <a:t>deadline? Voor les 3?</a:t>
            </a:r>
            <a:r>
              <a:rPr lang="nl-NL" sz="2400" dirty="0"/>
              <a:t>) naar: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nl-NL" sz="2400" dirty="0"/>
              <a:t>De professional skills docent en naar mij.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nl-NL" sz="2400" dirty="0"/>
              <a:t>Hier krijg je dan feedback op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  <a:defRPr/>
            </a:pPr>
            <a:endParaRPr lang="nl-NL" sz="2400" dirty="0"/>
          </a:p>
        </p:txBody>
      </p:sp>
      <p:sp>
        <p:nvSpPr>
          <p:cNvPr id="2" name="Tijdelijke aanduiding voor inhoud 1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70876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Waarom </a:t>
            </a:r>
            <a:r>
              <a:rPr lang="nl-NL" dirty="0" err="1"/>
              <a:t>Activity</a:t>
            </a:r>
            <a:r>
              <a:rPr lang="nl-NL" dirty="0"/>
              <a:t> </a:t>
            </a:r>
            <a:r>
              <a:rPr lang="nl-NL" dirty="0" err="1"/>
              <a:t>Diagrams</a:t>
            </a:r>
            <a:endParaRPr lang="en-US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 l="35419" t="54748" r="44596" b="21566"/>
          <a:stretch>
            <a:fillRect/>
          </a:stretch>
        </p:blipFill>
        <p:spPr bwMode="auto">
          <a:xfrm>
            <a:off x="1259632" y="1781880"/>
            <a:ext cx="7632848" cy="4854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1406607" y="5741394"/>
            <a:ext cx="7848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dirty="0" err="1">
                <a:solidFill>
                  <a:srgbClr val="FF0000"/>
                </a:solidFill>
              </a:rPr>
              <a:t>Use</a:t>
            </a:r>
            <a:r>
              <a:rPr lang="nl-NL" sz="3200" dirty="0">
                <a:solidFill>
                  <a:srgbClr val="FF0000"/>
                </a:solidFill>
              </a:rPr>
              <a:t> case is tanken: bedenk de uitkomst.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868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Waarom </a:t>
            </a:r>
            <a:r>
              <a:rPr lang="nl-NL" dirty="0" err="1"/>
              <a:t>Activity</a:t>
            </a:r>
            <a:r>
              <a:rPr lang="nl-NL" dirty="0"/>
              <a:t> </a:t>
            </a:r>
            <a:r>
              <a:rPr lang="nl-NL" dirty="0" err="1"/>
              <a:t>Diagrams</a:t>
            </a:r>
            <a:endParaRPr lang="en-US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 l="39362" t="61515" r="46771" b="23983"/>
          <a:stretch>
            <a:fillRect/>
          </a:stretch>
        </p:blipFill>
        <p:spPr bwMode="auto">
          <a:xfrm>
            <a:off x="1524546" y="1857227"/>
            <a:ext cx="7344816" cy="4320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Oval 5"/>
          <p:cNvSpPr/>
          <p:nvPr/>
        </p:nvSpPr>
        <p:spPr>
          <a:xfrm>
            <a:off x="5076056" y="2564904"/>
            <a:ext cx="1440160" cy="1944216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79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nl-NL" sz="3200" dirty="0"/>
              <a:t>Wat is het resultaat van tanken ‘onderweg’ met uitstappende passagiers.</a:t>
            </a:r>
            <a:endParaRPr lang="en-US" sz="3200" dirty="0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inhoud 8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/>
          <a:srcRect l="24456" t="15039" r="44988" b="59882"/>
          <a:stretch>
            <a:fillRect/>
          </a:stretch>
        </p:blipFill>
        <p:spPr bwMode="auto">
          <a:xfrm>
            <a:off x="179512" y="2691262"/>
            <a:ext cx="8748464" cy="4039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0316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Activity</a:t>
            </a:r>
            <a:r>
              <a:rPr lang="it-IT" dirty="0"/>
              <a:t> </a:t>
            </a:r>
            <a:r>
              <a:rPr lang="it-IT" dirty="0" err="1"/>
              <a:t>diagrams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342900" lvl="0" indent="-342900" fontAlgn="auto">
              <a:lnSpc>
                <a:spcPct val="100000"/>
              </a:lnSpc>
              <a:spcAft>
                <a:spcPts val="0"/>
              </a:spcAft>
              <a:buClrTx/>
              <a:buSzTx/>
              <a:buFont typeface="Arial" pitchFamily="34" charset="0"/>
              <a:buChar char="•"/>
              <a:defRPr/>
            </a:pPr>
            <a:r>
              <a:rPr lang="en-US" sz="1600" b="0" kern="1200" dirty="0" err="1">
                <a:solidFill>
                  <a:schemeClr val="tx1"/>
                </a:solidFill>
              </a:rPr>
              <a:t>Bruikbaar</a:t>
            </a:r>
            <a:r>
              <a:rPr lang="en-US" sz="1600" b="0" kern="1200" dirty="0">
                <a:solidFill>
                  <a:schemeClr val="tx1"/>
                </a:solidFill>
              </a:rPr>
              <a:t> </a:t>
            </a:r>
            <a:r>
              <a:rPr lang="en-US" sz="1600" b="0" kern="1200" dirty="0" err="1">
                <a:solidFill>
                  <a:schemeClr val="tx1"/>
                </a:solidFill>
              </a:rPr>
              <a:t>voor</a:t>
            </a:r>
            <a:r>
              <a:rPr lang="en-US" sz="1600" b="0" kern="1200" dirty="0">
                <a:solidFill>
                  <a:schemeClr val="tx1"/>
                </a:solidFill>
              </a:rPr>
              <a:t> software en hardware </a:t>
            </a:r>
            <a:r>
              <a:rPr lang="en-US" sz="1600" b="0" kern="1200" dirty="0" err="1">
                <a:solidFill>
                  <a:schemeClr val="tx1"/>
                </a:solidFill>
              </a:rPr>
              <a:t>gedragsbeschrijving</a:t>
            </a:r>
            <a:endParaRPr lang="en-US" sz="1600" b="0" kern="1200" dirty="0">
              <a:solidFill>
                <a:schemeClr val="tx1"/>
              </a:solidFill>
            </a:endParaRPr>
          </a:p>
          <a:p>
            <a:pPr marL="700088" lvl="1" indent="-342900" fontAlgn="auto">
              <a:lnSpc>
                <a:spcPct val="100000"/>
              </a:lnSpc>
              <a:spcAft>
                <a:spcPts val="0"/>
              </a:spcAft>
              <a:buClrTx/>
              <a:buSzTx/>
              <a:buFont typeface="Arial" pitchFamily="34" charset="0"/>
              <a:buChar char="•"/>
              <a:defRPr/>
            </a:pPr>
            <a:r>
              <a:rPr lang="en-US" sz="1200" kern="1200" dirty="0" err="1">
                <a:solidFill>
                  <a:schemeClr val="tx1"/>
                </a:solidFill>
              </a:rPr>
              <a:t>Welke</a:t>
            </a:r>
            <a:r>
              <a:rPr lang="en-US" sz="1200" kern="1200" dirty="0">
                <a:solidFill>
                  <a:schemeClr val="tx1"/>
                </a:solidFill>
              </a:rPr>
              <a:t> scenarios </a:t>
            </a:r>
            <a:r>
              <a:rPr lang="en-US" sz="1200" kern="1200" dirty="0" err="1">
                <a:solidFill>
                  <a:schemeClr val="tx1"/>
                </a:solidFill>
              </a:rPr>
              <a:t>zijn</a:t>
            </a:r>
            <a:r>
              <a:rPr lang="en-US" sz="1200" kern="1200" dirty="0">
                <a:solidFill>
                  <a:schemeClr val="tx1"/>
                </a:solidFill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</a:rPr>
              <a:t>mogelijk</a:t>
            </a:r>
            <a:r>
              <a:rPr lang="en-US" sz="1200" kern="1200" dirty="0">
                <a:solidFill>
                  <a:schemeClr val="tx1"/>
                </a:solidFill>
              </a:rPr>
              <a:t>?</a:t>
            </a:r>
            <a:endParaRPr lang="en-US" sz="1200" b="0" kern="1200" dirty="0">
              <a:solidFill>
                <a:schemeClr val="tx1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endParaRPr lang="en-US" sz="1600" kern="1200" dirty="0">
              <a:solidFill>
                <a:schemeClr val="tx1"/>
              </a:solidFill>
            </a:endParaRPr>
          </a:p>
          <a:p>
            <a:pPr marL="342900" lvl="0" indent="-342900" fontAlgn="auto">
              <a:lnSpc>
                <a:spcPct val="100000"/>
              </a:lnSpc>
              <a:spcAft>
                <a:spcPts val="0"/>
              </a:spcAft>
              <a:buClrTx/>
              <a:buSzTx/>
              <a:buFont typeface="Arial" pitchFamily="34" charset="0"/>
              <a:buChar char="•"/>
              <a:defRPr/>
            </a:pPr>
            <a:r>
              <a:rPr lang="en-US" sz="1600" b="0" kern="1200" dirty="0" err="1">
                <a:solidFill>
                  <a:schemeClr val="tx1"/>
                </a:solidFill>
              </a:rPr>
              <a:t>Gebaseerd</a:t>
            </a:r>
            <a:r>
              <a:rPr lang="en-US" sz="1600" b="0" kern="1200" dirty="0">
                <a:solidFill>
                  <a:schemeClr val="tx1"/>
                </a:solidFill>
              </a:rPr>
              <a:t> op Data Flow model – </a:t>
            </a:r>
            <a:r>
              <a:rPr lang="en-US" sz="1600" b="0" kern="1200" dirty="0" err="1">
                <a:solidFill>
                  <a:schemeClr val="tx1"/>
                </a:solidFill>
              </a:rPr>
              <a:t>grafische</a:t>
            </a:r>
            <a:r>
              <a:rPr lang="en-US" sz="1600" b="0" kern="1200" dirty="0">
                <a:solidFill>
                  <a:schemeClr val="tx1"/>
                </a:solidFill>
              </a:rPr>
              <a:t> </a:t>
            </a:r>
            <a:r>
              <a:rPr lang="en-US" sz="1600" b="0" kern="1200" dirty="0" err="1">
                <a:solidFill>
                  <a:schemeClr val="tx1"/>
                </a:solidFill>
              </a:rPr>
              <a:t>representatie</a:t>
            </a:r>
            <a:r>
              <a:rPr lang="en-US" sz="1600" b="0" kern="1200" dirty="0">
                <a:solidFill>
                  <a:schemeClr val="tx1"/>
                </a:solidFill>
              </a:rPr>
              <a:t> hoe </a:t>
            </a:r>
            <a:r>
              <a:rPr lang="en-US" sz="1600" b="0" kern="1200" dirty="0" err="1">
                <a:solidFill>
                  <a:schemeClr val="tx1"/>
                </a:solidFill>
              </a:rPr>
              <a:t>gegevens</a:t>
            </a:r>
            <a:r>
              <a:rPr lang="en-US" sz="1600" b="0" kern="1200" dirty="0">
                <a:solidFill>
                  <a:schemeClr val="tx1"/>
                </a:solidFill>
              </a:rPr>
              <a:t> door </a:t>
            </a:r>
            <a:r>
              <a:rPr lang="en-US" sz="1600" b="0" kern="1200" dirty="0" err="1">
                <a:solidFill>
                  <a:schemeClr val="tx1"/>
                </a:solidFill>
              </a:rPr>
              <a:t>een</a:t>
            </a:r>
            <a:r>
              <a:rPr lang="en-US" sz="1600" b="0" kern="1200" dirty="0">
                <a:solidFill>
                  <a:schemeClr val="tx1"/>
                </a:solidFill>
              </a:rPr>
              <a:t> </a:t>
            </a:r>
            <a:r>
              <a:rPr lang="en-US" sz="1600" b="0" kern="1200" dirty="0" err="1">
                <a:solidFill>
                  <a:schemeClr val="tx1"/>
                </a:solidFill>
              </a:rPr>
              <a:t>informatiesysteem</a:t>
            </a:r>
            <a:r>
              <a:rPr lang="en-US" sz="1600" b="0" kern="1200" dirty="0">
                <a:solidFill>
                  <a:schemeClr val="tx1"/>
                </a:solidFill>
              </a:rPr>
              <a:t> </a:t>
            </a:r>
            <a:r>
              <a:rPr lang="en-US" sz="1600" b="0" kern="1200" dirty="0" err="1">
                <a:solidFill>
                  <a:schemeClr val="tx1"/>
                </a:solidFill>
              </a:rPr>
              <a:t>stromen</a:t>
            </a:r>
            <a:endParaRPr lang="en-US" sz="1600" b="0" kern="1200" dirty="0">
              <a:solidFill>
                <a:schemeClr val="tx1"/>
              </a:solidFill>
            </a:endParaRPr>
          </a:p>
          <a:p>
            <a:endParaRPr lang="nl-NL" sz="1800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2" name="Tijdelijke aanduiding voor inhoud 91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395288" y="1600200"/>
            <a:ext cx="8229600" cy="2743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7" name="Group 90"/>
          <p:cNvGrpSpPr>
            <a:grpSpLocks/>
          </p:cNvGrpSpPr>
          <p:nvPr/>
        </p:nvGrpSpPr>
        <p:grpSpPr bwMode="auto">
          <a:xfrm>
            <a:off x="96507" y="4193903"/>
            <a:ext cx="7924800" cy="2435225"/>
            <a:chOff x="480" y="2612"/>
            <a:chExt cx="4992" cy="1674"/>
          </a:xfrm>
        </p:grpSpPr>
        <p:sp>
          <p:nvSpPr>
            <p:cNvPr id="8" name="Line 6"/>
            <p:cNvSpPr>
              <a:spLocks noChangeShapeType="1"/>
            </p:cNvSpPr>
            <p:nvPr/>
          </p:nvSpPr>
          <p:spPr bwMode="auto">
            <a:xfrm>
              <a:off x="1301" y="3107"/>
              <a:ext cx="60" cy="1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2064" y="2982"/>
              <a:ext cx="140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Fill</a:t>
              </a:r>
              <a:endParaRPr lang="en-US" sz="3200" b="1"/>
            </a:p>
          </p:txBody>
        </p:sp>
        <p:sp>
          <p:nvSpPr>
            <p:cNvPr id="10" name="Rectangle 8"/>
            <p:cNvSpPr>
              <a:spLocks noChangeArrowheads="1"/>
            </p:cNvSpPr>
            <p:nvPr/>
          </p:nvSpPr>
          <p:spPr bwMode="auto">
            <a:xfrm>
              <a:off x="2017" y="3101"/>
              <a:ext cx="261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Order</a:t>
              </a:r>
              <a:endParaRPr lang="en-US" sz="3200" b="1"/>
            </a:p>
          </p:txBody>
        </p:sp>
        <p:sp>
          <p:nvSpPr>
            <p:cNvPr id="11" name="Rectangle 9"/>
            <p:cNvSpPr>
              <a:spLocks noChangeArrowheads="1"/>
            </p:cNvSpPr>
            <p:nvPr/>
          </p:nvSpPr>
          <p:spPr bwMode="auto">
            <a:xfrm>
              <a:off x="3169" y="2994"/>
              <a:ext cx="209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Ship</a:t>
              </a:r>
              <a:endParaRPr lang="en-US" sz="3200" b="1"/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3145" y="3113"/>
              <a:ext cx="261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Order</a:t>
              </a:r>
              <a:endParaRPr lang="en-US" sz="3200" b="1"/>
            </a:p>
          </p:txBody>
        </p:sp>
        <p:sp>
          <p:nvSpPr>
            <p:cNvPr id="13" name="Line 11"/>
            <p:cNvSpPr>
              <a:spLocks noChangeShapeType="1"/>
            </p:cNvSpPr>
            <p:nvPr/>
          </p:nvSpPr>
          <p:spPr bwMode="auto">
            <a:xfrm>
              <a:off x="1710" y="3107"/>
              <a:ext cx="119" cy="1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1710" y="3071"/>
              <a:ext cx="119" cy="7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0" y="24"/>
                </a:cxn>
                <a:cxn ang="0">
                  <a:pos x="0" y="48"/>
                </a:cxn>
              </a:cxnLst>
              <a:rect l="0" t="0" r="r" b="b"/>
              <a:pathLst>
                <a:path w="80" h="48">
                  <a:moveTo>
                    <a:pt x="0" y="0"/>
                  </a:moveTo>
                  <a:lnTo>
                    <a:pt x="80" y="24"/>
                  </a:lnTo>
                  <a:lnTo>
                    <a:pt x="0" y="48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1470" y="2987"/>
              <a:ext cx="120" cy="215"/>
            </a:xfrm>
            <a:custGeom>
              <a:avLst/>
              <a:gdLst/>
              <a:ahLst/>
              <a:cxnLst>
                <a:cxn ang="0">
                  <a:pos x="40" y="0"/>
                </a:cxn>
                <a:cxn ang="0">
                  <a:pos x="0" y="72"/>
                </a:cxn>
                <a:cxn ang="0">
                  <a:pos x="40" y="144"/>
                </a:cxn>
                <a:cxn ang="0">
                  <a:pos x="80" y="72"/>
                </a:cxn>
                <a:cxn ang="0">
                  <a:pos x="40" y="0"/>
                </a:cxn>
              </a:cxnLst>
              <a:rect l="0" t="0" r="r" b="b"/>
              <a:pathLst>
                <a:path w="80" h="144">
                  <a:moveTo>
                    <a:pt x="40" y="0"/>
                  </a:moveTo>
                  <a:lnTo>
                    <a:pt x="0" y="72"/>
                  </a:lnTo>
                  <a:lnTo>
                    <a:pt x="40" y="144"/>
                  </a:lnTo>
                  <a:lnTo>
                    <a:pt x="80" y="72"/>
                  </a:lnTo>
                  <a:lnTo>
                    <a:pt x="40" y="0"/>
                  </a:lnTo>
                  <a:close/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Line 14"/>
            <p:cNvSpPr>
              <a:spLocks noChangeShapeType="1"/>
            </p:cNvSpPr>
            <p:nvPr/>
          </p:nvSpPr>
          <p:spPr bwMode="auto">
            <a:xfrm>
              <a:off x="1590" y="3107"/>
              <a:ext cx="120" cy="1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Line 15"/>
            <p:cNvSpPr>
              <a:spLocks noChangeShapeType="1"/>
            </p:cNvSpPr>
            <p:nvPr/>
          </p:nvSpPr>
          <p:spPr bwMode="auto">
            <a:xfrm>
              <a:off x="2547" y="3095"/>
              <a:ext cx="120" cy="1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2558" y="3058"/>
              <a:ext cx="109" cy="7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2" y="24"/>
                </a:cxn>
                <a:cxn ang="0">
                  <a:pos x="0" y="48"/>
                </a:cxn>
              </a:cxnLst>
              <a:rect l="0" t="0" r="r" b="b"/>
              <a:pathLst>
                <a:path w="72" h="48">
                  <a:moveTo>
                    <a:pt x="0" y="0"/>
                  </a:moveTo>
                  <a:lnTo>
                    <a:pt x="72" y="24"/>
                  </a:lnTo>
                  <a:lnTo>
                    <a:pt x="0" y="48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Line 17"/>
            <p:cNvSpPr>
              <a:spLocks noChangeShapeType="1"/>
            </p:cNvSpPr>
            <p:nvPr/>
          </p:nvSpPr>
          <p:spPr bwMode="auto">
            <a:xfrm>
              <a:off x="2404" y="3095"/>
              <a:ext cx="143" cy="1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Rectangle 18"/>
            <p:cNvSpPr>
              <a:spLocks noChangeArrowheads="1"/>
            </p:cNvSpPr>
            <p:nvPr/>
          </p:nvSpPr>
          <p:spPr bwMode="auto">
            <a:xfrm>
              <a:off x="3948" y="2903"/>
              <a:ext cx="23" cy="13"/>
            </a:xfrm>
            <a:prstGeom prst="rect">
              <a:avLst/>
            </a:prstGeom>
            <a:solidFill>
              <a:srgbClr val="000000"/>
            </a:solidFill>
            <a:ln w="25400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Rectangle 19"/>
            <p:cNvSpPr>
              <a:spLocks noChangeArrowheads="1"/>
            </p:cNvSpPr>
            <p:nvPr/>
          </p:nvSpPr>
          <p:spPr bwMode="auto">
            <a:xfrm>
              <a:off x="3948" y="3261"/>
              <a:ext cx="23" cy="12"/>
            </a:xfrm>
            <a:prstGeom prst="rect">
              <a:avLst/>
            </a:prstGeom>
            <a:solidFill>
              <a:srgbClr val="000000"/>
            </a:solidFill>
            <a:ln w="25400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Rectangle 20"/>
            <p:cNvSpPr>
              <a:spLocks noChangeArrowheads="1"/>
            </p:cNvSpPr>
            <p:nvPr/>
          </p:nvSpPr>
          <p:spPr bwMode="auto">
            <a:xfrm>
              <a:off x="3948" y="2916"/>
              <a:ext cx="23" cy="345"/>
            </a:xfrm>
            <a:prstGeom prst="rect">
              <a:avLst/>
            </a:prstGeom>
            <a:solidFill>
              <a:srgbClr val="000000"/>
            </a:solidFill>
            <a:ln w="25400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Oval 21"/>
            <p:cNvSpPr>
              <a:spLocks noChangeArrowheads="1"/>
            </p:cNvSpPr>
            <p:nvPr/>
          </p:nvSpPr>
          <p:spPr bwMode="auto">
            <a:xfrm>
              <a:off x="480" y="3047"/>
              <a:ext cx="96" cy="96"/>
            </a:xfrm>
            <a:prstGeom prst="ellipse">
              <a:avLst/>
            </a:prstGeom>
            <a:solidFill>
              <a:srgbClr val="000000"/>
            </a:solidFill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AutoShape 22"/>
            <p:cNvSpPr>
              <a:spLocks noChangeArrowheads="1"/>
            </p:cNvSpPr>
            <p:nvPr/>
          </p:nvSpPr>
          <p:spPr bwMode="auto">
            <a:xfrm>
              <a:off x="1864" y="2916"/>
              <a:ext cx="540" cy="370"/>
            </a:xfrm>
            <a:prstGeom prst="roundRect">
              <a:avLst>
                <a:gd name="adj" fmla="val 35486"/>
              </a:avLst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AutoShape 23"/>
            <p:cNvSpPr>
              <a:spLocks noChangeArrowheads="1"/>
            </p:cNvSpPr>
            <p:nvPr/>
          </p:nvSpPr>
          <p:spPr bwMode="auto">
            <a:xfrm>
              <a:off x="2990" y="2916"/>
              <a:ext cx="537" cy="370"/>
            </a:xfrm>
            <a:prstGeom prst="roundRect">
              <a:avLst>
                <a:gd name="adj" fmla="val 35486"/>
              </a:avLst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AutoShape 24"/>
            <p:cNvSpPr>
              <a:spLocks noChangeArrowheads="1"/>
            </p:cNvSpPr>
            <p:nvPr/>
          </p:nvSpPr>
          <p:spPr bwMode="auto">
            <a:xfrm>
              <a:off x="1207" y="3905"/>
              <a:ext cx="538" cy="369"/>
            </a:xfrm>
            <a:prstGeom prst="roundRect">
              <a:avLst>
                <a:gd name="adj" fmla="val 35486"/>
              </a:avLst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1379" y="3970"/>
              <a:ext cx="235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Send</a:t>
              </a:r>
              <a:endParaRPr lang="en-US" sz="3200" b="1"/>
            </a:p>
          </p:txBody>
        </p:sp>
        <p:sp>
          <p:nvSpPr>
            <p:cNvPr id="28" name="Rectangle 26"/>
            <p:cNvSpPr>
              <a:spLocks noChangeArrowheads="1"/>
            </p:cNvSpPr>
            <p:nvPr/>
          </p:nvSpPr>
          <p:spPr bwMode="auto">
            <a:xfrm>
              <a:off x="1329" y="4098"/>
              <a:ext cx="331" cy="126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Invoice</a:t>
              </a:r>
              <a:endParaRPr lang="en-US" sz="3200" b="1"/>
            </a:p>
          </p:txBody>
        </p:sp>
        <p:sp>
          <p:nvSpPr>
            <p:cNvPr id="29" name="AutoShape 27"/>
            <p:cNvSpPr>
              <a:spLocks noChangeArrowheads="1"/>
            </p:cNvSpPr>
            <p:nvPr/>
          </p:nvSpPr>
          <p:spPr bwMode="auto">
            <a:xfrm>
              <a:off x="3530" y="3905"/>
              <a:ext cx="537" cy="369"/>
            </a:xfrm>
            <a:prstGeom prst="roundRect">
              <a:avLst>
                <a:gd name="adj" fmla="val 35486"/>
              </a:avLst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Rectangle 28"/>
            <p:cNvSpPr>
              <a:spLocks noChangeArrowheads="1"/>
            </p:cNvSpPr>
            <p:nvPr/>
          </p:nvSpPr>
          <p:spPr bwMode="auto">
            <a:xfrm>
              <a:off x="3641" y="3955"/>
              <a:ext cx="319" cy="126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Accept</a:t>
              </a:r>
              <a:endParaRPr lang="en-US" sz="3200" b="1"/>
            </a:p>
          </p:txBody>
        </p:sp>
        <p:sp>
          <p:nvSpPr>
            <p:cNvPr id="31" name="Rectangle 29"/>
            <p:cNvSpPr>
              <a:spLocks noChangeArrowheads="1"/>
            </p:cNvSpPr>
            <p:nvPr/>
          </p:nvSpPr>
          <p:spPr bwMode="auto">
            <a:xfrm>
              <a:off x="3609" y="4095"/>
              <a:ext cx="399" cy="126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Payment</a:t>
              </a:r>
              <a:endParaRPr lang="en-US" sz="3200" b="1"/>
            </a:p>
          </p:txBody>
        </p:sp>
        <p:sp>
          <p:nvSpPr>
            <p:cNvPr id="32" name="Line 30"/>
            <p:cNvSpPr>
              <a:spLocks noChangeShapeType="1"/>
            </p:cNvSpPr>
            <p:nvPr/>
          </p:nvSpPr>
          <p:spPr bwMode="auto">
            <a:xfrm>
              <a:off x="2846" y="3047"/>
              <a:ext cx="132" cy="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1"/>
            <p:cNvSpPr>
              <a:spLocks/>
            </p:cNvSpPr>
            <p:nvPr/>
          </p:nvSpPr>
          <p:spPr bwMode="auto">
            <a:xfrm>
              <a:off x="2858" y="3011"/>
              <a:ext cx="120" cy="7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0" y="24"/>
                </a:cxn>
                <a:cxn ang="0">
                  <a:pos x="0" y="48"/>
                </a:cxn>
              </a:cxnLst>
              <a:rect l="0" t="0" r="r" b="b"/>
              <a:pathLst>
                <a:path w="80" h="48">
                  <a:moveTo>
                    <a:pt x="0" y="0"/>
                  </a:moveTo>
                  <a:lnTo>
                    <a:pt x="80" y="24"/>
                  </a:lnTo>
                  <a:lnTo>
                    <a:pt x="0" y="48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32"/>
            <p:cNvSpPr>
              <a:spLocks noChangeShapeType="1"/>
            </p:cNvSpPr>
            <p:nvPr/>
          </p:nvSpPr>
          <p:spPr bwMode="auto">
            <a:xfrm>
              <a:off x="2715" y="3047"/>
              <a:ext cx="131" cy="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3"/>
            <p:cNvSpPr>
              <a:spLocks noChangeShapeType="1"/>
            </p:cNvSpPr>
            <p:nvPr/>
          </p:nvSpPr>
          <p:spPr bwMode="auto">
            <a:xfrm>
              <a:off x="3816" y="3011"/>
              <a:ext cx="132" cy="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4"/>
            <p:cNvSpPr>
              <a:spLocks/>
            </p:cNvSpPr>
            <p:nvPr/>
          </p:nvSpPr>
          <p:spPr bwMode="auto">
            <a:xfrm>
              <a:off x="3827" y="2987"/>
              <a:ext cx="121" cy="6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0" y="16"/>
                </a:cxn>
                <a:cxn ang="0">
                  <a:pos x="0" y="40"/>
                </a:cxn>
              </a:cxnLst>
              <a:rect l="0" t="0" r="r" b="b"/>
              <a:pathLst>
                <a:path w="80" h="40">
                  <a:moveTo>
                    <a:pt x="0" y="0"/>
                  </a:moveTo>
                  <a:lnTo>
                    <a:pt x="80" y="16"/>
                  </a:lnTo>
                  <a:lnTo>
                    <a:pt x="0" y="40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35"/>
            <p:cNvSpPr>
              <a:spLocks noChangeShapeType="1"/>
            </p:cNvSpPr>
            <p:nvPr/>
          </p:nvSpPr>
          <p:spPr bwMode="auto">
            <a:xfrm>
              <a:off x="3516" y="3011"/>
              <a:ext cx="300" cy="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36"/>
            <p:cNvSpPr>
              <a:spLocks noChangeShapeType="1"/>
            </p:cNvSpPr>
            <p:nvPr/>
          </p:nvSpPr>
          <p:spPr bwMode="auto">
            <a:xfrm>
              <a:off x="1339" y="3107"/>
              <a:ext cx="131" cy="1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7"/>
            <p:cNvSpPr>
              <a:spLocks/>
            </p:cNvSpPr>
            <p:nvPr/>
          </p:nvSpPr>
          <p:spPr bwMode="auto">
            <a:xfrm>
              <a:off x="1350" y="3071"/>
              <a:ext cx="120" cy="7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0" y="24"/>
                </a:cxn>
                <a:cxn ang="0">
                  <a:pos x="0" y="48"/>
                </a:cxn>
              </a:cxnLst>
              <a:rect l="0" t="0" r="r" b="b"/>
              <a:pathLst>
                <a:path w="80" h="48">
                  <a:moveTo>
                    <a:pt x="0" y="0"/>
                  </a:moveTo>
                  <a:lnTo>
                    <a:pt x="80" y="24"/>
                  </a:lnTo>
                  <a:lnTo>
                    <a:pt x="0" y="48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38"/>
            <p:cNvSpPr>
              <a:spLocks noChangeShapeType="1"/>
            </p:cNvSpPr>
            <p:nvPr/>
          </p:nvSpPr>
          <p:spPr bwMode="auto">
            <a:xfrm>
              <a:off x="634" y="3095"/>
              <a:ext cx="117" cy="1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645" y="3058"/>
              <a:ext cx="106" cy="7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2" y="24"/>
                </a:cxn>
                <a:cxn ang="0">
                  <a:pos x="0" y="48"/>
                </a:cxn>
              </a:cxnLst>
              <a:rect l="0" t="0" r="r" b="b"/>
              <a:pathLst>
                <a:path w="72" h="48">
                  <a:moveTo>
                    <a:pt x="0" y="0"/>
                  </a:moveTo>
                  <a:lnTo>
                    <a:pt x="72" y="24"/>
                  </a:lnTo>
                  <a:lnTo>
                    <a:pt x="0" y="48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Line 40"/>
            <p:cNvSpPr>
              <a:spLocks noChangeShapeType="1"/>
            </p:cNvSpPr>
            <p:nvPr/>
          </p:nvSpPr>
          <p:spPr bwMode="auto">
            <a:xfrm>
              <a:off x="572" y="3095"/>
              <a:ext cx="62" cy="1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Rectangle 41"/>
            <p:cNvSpPr>
              <a:spLocks noChangeArrowheads="1"/>
            </p:cNvSpPr>
            <p:nvPr/>
          </p:nvSpPr>
          <p:spPr bwMode="auto">
            <a:xfrm>
              <a:off x="2679" y="2903"/>
              <a:ext cx="25" cy="13"/>
            </a:xfrm>
            <a:prstGeom prst="rect">
              <a:avLst/>
            </a:prstGeom>
            <a:solidFill>
              <a:srgbClr val="000000"/>
            </a:solidFill>
            <a:ln w="25400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Rectangle 42"/>
            <p:cNvSpPr>
              <a:spLocks noChangeArrowheads="1"/>
            </p:cNvSpPr>
            <p:nvPr/>
          </p:nvSpPr>
          <p:spPr bwMode="auto">
            <a:xfrm>
              <a:off x="2679" y="3261"/>
              <a:ext cx="25" cy="12"/>
            </a:xfrm>
            <a:prstGeom prst="rect">
              <a:avLst/>
            </a:prstGeom>
            <a:solidFill>
              <a:srgbClr val="000000"/>
            </a:solidFill>
            <a:ln w="25400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Rectangle 43"/>
            <p:cNvSpPr>
              <a:spLocks noChangeArrowheads="1"/>
            </p:cNvSpPr>
            <p:nvPr/>
          </p:nvSpPr>
          <p:spPr bwMode="auto">
            <a:xfrm>
              <a:off x="2679" y="2916"/>
              <a:ext cx="25" cy="345"/>
            </a:xfrm>
            <a:prstGeom prst="rect">
              <a:avLst/>
            </a:prstGeom>
            <a:solidFill>
              <a:srgbClr val="000000"/>
            </a:solidFill>
            <a:ln w="25400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Line 44"/>
            <p:cNvSpPr>
              <a:spLocks noChangeShapeType="1"/>
            </p:cNvSpPr>
            <p:nvPr/>
          </p:nvSpPr>
          <p:spPr bwMode="auto">
            <a:xfrm>
              <a:off x="3816" y="3190"/>
              <a:ext cx="132" cy="1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3827" y="3155"/>
              <a:ext cx="121" cy="5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0" y="24"/>
                </a:cxn>
                <a:cxn ang="0">
                  <a:pos x="0" y="40"/>
                </a:cxn>
              </a:cxnLst>
              <a:rect l="0" t="0" r="r" b="b"/>
              <a:pathLst>
                <a:path w="80" h="40">
                  <a:moveTo>
                    <a:pt x="0" y="0"/>
                  </a:moveTo>
                  <a:lnTo>
                    <a:pt x="80" y="24"/>
                  </a:lnTo>
                  <a:lnTo>
                    <a:pt x="0" y="40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6"/>
            <p:cNvSpPr>
              <a:spLocks/>
            </p:cNvSpPr>
            <p:nvPr/>
          </p:nvSpPr>
          <p:spPr bwMode="auto">
            <a:xfrm>
              <a:off x="3778" y="3190"/>
              <a:ext cx="49" cy="708"/>
            </a:xfrm>
            <a:custGeom>
              <a:avLst/>
              <a:gdLst/>
              <a:ahLst/>
              <a:cxnLst>
                <a:cxn ang="0">
                  <a:pos x="0" y="1132"/>
                </a:cxn>
                <a:cxn ang="0">
                  <a:pos x="2" y="0"/>
                </a:cxn>
                <a:cxn ang="0">
                  <a:pos x="36" y="0"/>
                </a:cxn>
              </a:cxnLst>
              <a:rect l="0" t="0" r="r" b="b"/>
              <a:pathLst>
                <a:path w="36" h="1132">
                  <a:moveTo>
                    <a:pt x="0" y="1132"/>
                  </a:moveTo>
                  <a:lnTo>
                    <a:pt x="2" y="0"/>
                  </a:lnTo>
                  <a:lnTo>
                    <a:pt x="36" y="0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7"/>
            <p:cNvSpPr>
              <a:spLocks/>
            </p:cNvSpPr>
            <p:nvPr/>
          </p:nvSpPr>
          <p:spPr bwMode="auto">
            <a:xfrm>
              <a:off x="1075" y="4012"/>
              <a:ext cx="120" cy="7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0" y="24"/>
                </a:cxn>
                <a:cxn ang="0">
                  <a:pos x="0" y="48"/>
                </a:cxn>
              </a:cxnLst>
              <a:rect l="0" t="0" r="r" b="b"/>
              <a:pathLst>
                <a:path w="80" h="48">
                  <a:moveTo>
                    <a:pt x="0" y="0"/>
                  </a:moveTo>
                  <a:lnTo>
                    <a:pt x="80" y="24"/>
                  </a:lnTo>
                  <a:lnTo>
                    <a:pt x="0" y="48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968" y="3190"/>
              <a:ext cx="1818" cy="858"/>
            </a:xfrm>
            <a:custGeom>
              <a:avLst/>
              <a:gdLst/>
              <a:ahLst/>
              <a:cxnLst>
                <a:cxn ang="0">
                  <a:pos x="1160" y="0"/>
                </a:cxn>
                <a:cxn ang="0">
                  <a:pos x="1216" y="0"/>
                </a:cxn>
                <a:cxn ang="0">
                  <a:pos x="1216" y="392"/>
                </a:cxn>
                <a:cxn ang="0">
                  <a:pos x="0" y="392"/>
                </a:cxn>
                <a:cxn ang="0">
                  <a:pos x="0" y="576"/>
                </a:cxn>
                <a:cxn ang="0">
                  <a:pos x="64" y="576"/>
                </a:cxn>
              </a:cxnLst>
              <a:rect l="0" t="0" r="r" b="b"/>
              <a:pathLst>
                <a:path w="1216" h="576">
                  <a:moveTo>
                    <a:pt x="1160" y="0"/>
                  </a:moveTo>
                  <a:lnTo>
                    <a:pt x="1216" y="0"/>
                  </a:lnTo>
                  <a:lnTo>
                    <a:pt x="1216" y="392"/>
                  </a:lnTo>
                  <a:lnTo>
                    <a:pt x="0" y="392"/>
                  </a:lnTo>
                  <a:lnTo>
                    <a:pt x="0" y="576"/>
                  </a:lnTo>
                  <a:lnTo>
                    <a:pt x="64" y="576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Line 49"/>
            <p:cNvSpPr>
              <a:spLocks noChangeShapeType="1"/>
            </p:cNvSpPr>
            <p:nvPr/>
          </p:nvSpPr>
          <p:spPr bwMode="auto">
            <a:xfrm>
              <a:off x="1064" y="4048"/>
              <a:ext cx="131" cy="1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Oval 50"/>
            <p:cNvSpPr>
              <a:spLocks noChangeArrowheads="1"/>
            </p:cNvSpPr>
            <p:nvPr/>
          </p:nvSpPr>
          <p:spPr bwMode="auto">
            <a:xfrm>
              <a:off x="5352" y="3031"/>
              <a:ext cx="85" cy="108"/>
            </a:xfrm>
            <a:prstGeom prst="ellipse">
              <a:avLst/>
            </a:prstGeom>
            <a:solidFill>
              <a:srgbClr val="000000"/>
            </a:solidFill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Oval 51"/>
            <p:cNvSpPr>
              <a:spLocks noChangeArrowheads="1"/>
            </p:cNvSpPr>
            <p:nvPr/>
          </p:nvSpPr>
          <p:spPr bwMode="auto">
            <a:xfrm>
              <a:off x="5316" y="2995"/>
              <a:ext cx="156" cy="179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Line 52"/>
            <p:cNvSpPr>
              <a:spLocks noChangeShapeType="1"/>
            </p:cNvSpPr>
            <p:nvPr/>
          </p:nvSpPr>
          <p:spPr bwMode="auto">
            <a:xfrm>
              <a:off x="4066" y="3058"/>
              <a:ext cx="120" cy="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53"/>
            <p:cNvSpPr>
              <a:spLocks/>
            </p:cNvSpPr>
            <p:nvPr/>
          </p:nvSpPr>
          <p:spPr bwMode="auto">
            <a:xfrm>
              <a:off x="4079" y="3035"/>
              <a:ext cx="107" cy="6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2" y="16"/>
                </a:cxn>
                <a:cxn ang="0">
                  <a:pos x="0" y="40"/>
                </a:cxn>
              </a:cxnLst>
              <a:rect l="0" t="0" r="r" b="b"/>
              <a:pathLst>
                <a:path w="72" h="40">
                  <a:moveTo>
                    <a:pt x="0" y="0"/>
                  </a:moveTo>
                  <a:lnTo>
                    <a:pt x="72" y="16"/>
                  </a:lnTo>
                  <a:lnTo>
                    <a:pt x="0" y="40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Line 54"/>
            <p:cNvSpPr>
              <a:spLocks noChangeShapeType="1"/>
            </p:cNvSpPr>
            <p:nvPr/>
          </p:nvSpPr>
          <p:spPr bwMode="auto">
            <a:xfrm>
              <a:off x="3971" y="3058"/>
              <a:ext cx="95" cy="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55"/>
            <p:cNvSpPr>
              <a:spLocks noChangeShapeType="1"/>
            </p:cNvSpPr>
            <p:nvPr/>
          </p:nvSpPr>
          <p:spPr bwMode="auto">
            <a:xfrm>
              <a:off x="4258" y="2844"/>
              <a:ext cx="2" cy="12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6"/>
            <p:cNvSpPr>
              <a:spLocks/>
            </p:cNvSpPr>
            <p:nvPr/>
          </p:nvSpPr>
          <p:spPr bwMode="auto">
            <a:xfrm>
              <a:off x="4234" y="2844"/>
              <a:ext cx="60" cy="120"/>
            </a:xfrm>
            <a:custGeom>
              <a:avLst/>
              <a:gdLst/>
              <a:ahLst/>
              <a:cxnLst>
                <a:cxn ang="0">
                  <a:pos x="40" y="0"/>
                </a:cxn>
                <a:cxn ang="0">
                  <a:pos x="16" y="80"/>
                </a:cxn>
                <a:cxn ang="0">
                  <a:pos x="0" y="0"/>
                </a:cxn>
              </a:cxnLst>
              <a:rect l="0" t="0" r="r" b="b"/>
              <a:pathLst>
                <a:path w="40" h="80">
                  <a:moveTo>
                    <a:pt x="40" y="0"/>
                  </a:moveTo>
                  <a:lnTo>
                    <a:pt x="16" y="80"/>
                  </a:lnTo>
                  <a:lnTo>
                    <a:pt x="0" y="0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7"/>
            <p:cNvSpPr>
              <a:spLocks/>
            </p:cNvSpPr>
            <p:nvPr/>
          </p:nvSpPr>
          <p:spPr bwMode="auto">
            <a:xfrm>
              <a:off x="1529" y="2744"/>
              <a:ext cx="2729" cy="267"/>
            </a:xfrm>
            <a:custGeom>
              <a:avLst/>
              <a:gdLst/>
              <a:ahLst/>
              <a:cxnLst>
                <a:cxn ang="0">
                  <a:pos x="0" y="216"/>
                </a:cxn>
                <a:cxn ang="0">
                  <a:pos x="0" y="0"/>
                </a:cxn>
                <a:cxn ang="0">
                  <a:pos x="1824" y="0"/>
                </a:cxn>
                <a:cxn ang="0">
                  <a:pos x="1824" y="104"/>
                </a:cxn>
              </a:cxnLst>
              <a:rect l="0" t="0" r="r" b="b"/>
              <a:pathLst>
                <a:path w="1824" h="216">
                  <a:moveTo>
                    <a:pt x="0" y="216"/>
                  </a:moveTo>
                  <a:lnTo>
                    <a:pt x="0" y="0"/>
                  </a:lnTo>
                  <a:lnTo>
                    <a:pt x="1824" y="0"/>
                  </a:lnTo>
                  <a:lnTo>
                    <a:pt x="1824" y="104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8"/>
            <p:cNvSpPr>
              <a:spLocks/>
            </p:cNvSpPr>
            <p:nvPr/>
          </p:nvSpPr>
          <p:spPr bwMode="auto">
            <a:xfrm>
              <a:off x="4197" y="2951"/>
              <a:ext cx="121" cy="215"/>
            </a:xfrm>
            <a:custGeom>
              <a:avLst/>
              <a:gdLst/>
              <a:ahLst/>
              <a:cxnLst>
                <a:cxn ang="0">
                  <a:pos x="40" y="0"/>
                </a:cxn>
                <a:cxn ang="0">
                  <a:pos x="0" y="72"/>
                </a:cxn>
                <a:cxn ang="0">
                  <a:pos x="40" y="144"/>
                </a:cxn>
                <a:cxn ang="0">
                  <a:pos x="80" y="72"/>
                </a:cxn>
                <a:cxn ang="0">
                  <a:pos x="40" y="0"/>
                </a:cxn>
              </a:cxnLst>
              <a:rect l="0" t="0" r="r" b="b"/>
              <a:pathLst>
                <a:path w="80" h="144">
                  <a:moveTo>
                    <a:pt x="40" y="0"/>
                  </a:moveTo>
                  <a:lnTo>
                    <a:pt x="0" y="72"/>
                  </a:lnTo>
                  <a:lnTo>
                    <a:pt x="40" y="144"/>
                  </a:lnTo>
                  <a:lnTo>
                    <a:pt x="80" y="72"/>
                  </a:lnTo>
                  <a:lnTo>
                    <a:pt x="40" y="0"/>
                  </a:lnTo>
                  <a:close/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9"/>
            <p:cNvSpPr>
              <a:spLocks/>
            </p:cNvSpPr>
            <p:nvPr/>
          </p:nvSpPr>
          <p:spPr bwMode="auto">
            <a:xfrm>
              <a:off x="4390" y="3035"/>
              <a:ext cx="119" cy="6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0" y="24"/>
                </a:cxn>
                <a:cxn ang="0">
                  <a:pos x="0" y="40"/>
                </a:cxn>
              </a:cxnLst>
              <a:rect l="0" t="0" r="r" b="b"/>
              <a:pathLst>
                <a:path w="80" h="40">
                  <a:moveTo>
                    <a:pt x="0" y="0"/>
                  </a:moveTo>
                  <a:lnTo>
                    <a:pt x="80" y="24"/>
                  </a:lnTo>
                  <a:lnTo>
                    <a:pt x="0" y="40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60"/>
            <p:cNvSpPr>
              <a:spLocks noChangeShapeType="1"/>
            </p:cNvSpPr>
            <p:nvPr/>
          </p:nvSpPr>
          <p:spPr bwMode="auto">
            <a:xfrm>
              <a:off x="4390" y="3071"/>
              <a:ext cx="119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61"/>
            <p:cNvSpPr>
              <a:spLocks noChangeShapeType="1"/>
            </p:cNvSpPr>
            <p:nvPr/>
          </p:nvSpPr>
          <p:spPr bwMode="auto">
            <a:xfrm>
              <a:off x="4318" y="3071"/>
              <a:ext cx="72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Rectangle 62"/>
            <p:cNvSpPr>
              <a:spLocks noChangeArrowheads="1"/>
            </p:cNvSpPr>
            <p:nvPr/>
          </p:nvSpPr>
          <p:spPr bwMode="auto">
            <a:xfrm>
              <a:off x="4673" y="2958"/>
              <a:ext cx="261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Close</a:t>
              </a:r>
              <a:endParaRPr lang="en-US" sz="3200" b="1"/>
            </a:p>
          </p:txBody>
        </p:sp>
        <p:sp>
          <p:nvSpPr>
            <p:cNvPr id="65" name="Rectangle 63"/>
            <p:cNvSpPr>
              <a:spLocks noChangeArrowheads="1"/>
            </p:cNvSpPr>
            <p:nvPr/>
          </p:nvSpPr>
          <p:spPr bwMode="auto">
            <a:xfrm>
              <a:off x="4670" y="3077"/>
              <a:ext cx="261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Order</a:t>
              </a:r>
              <a:endParaRPr lang="en-US" sz="3200" b="1"/>
            </a:p>
          </p:txBody>
        </p:sp>
        <p:sp>
          <p:nvSpPr>
            <p:cNvPr id="66" name="AutoShape 64"/>
            <p:cNvSpPr>
              <a:spLocks noChangeArrowheads="1"/>
            </p:cNvSpPr>
            <p:nvPr/>
          </p:nvSpPr>
          <p:spPr bwMode="auto">
            <a:xfrm>
              <a:off x="4521" y="2881"/>
              <a:ext cx="539" cy="380"/>
            </a:xfrm>
            <a:prstGeom prst="roundRect">
              <a:avLst>
                <a:gd name="adj" fmla="val 34375"/>
              </a:avLst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AutoShape 65"/>
            <p:cNvSpPr>
              <a:spLocks noChangeArrowheads="1"/>
            </p:cNvSpPr>
            <p:nvPr/>
          </p:nvSpPr>
          <p:spPr bwMode="auto">
            <a:xfrm>
              <a:off x="2600" y="3906"/>
              <a:ext cx="751" cy="380"/>
            </a:xfrm>
            <a:prstGeom prst="roundRect">
              <a:avLst>
                <a:gd name="adj" fmla="val 34375"/>
              </a:avLst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Rectangle 66"/>
            <p:cNvSpPr>
              <a:spLocks noChangeArrowheads="1"/>
            </p:cNvSpPr>
            <p:nvPr/>
          </p:nvSpPr>
          <p:spPr bwMode="auto">
            <a:xfrm>
              <a:off x="2633" y="4038"/>
              <a:ext cx="665" cy="126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Make Payment</a:t>
              </a:r>
              <a:endParaRPr lang="en-US" sz="3200" b="1"/>
            </a:p>
          </p:txBody>
        </p:sp>
        <p:sp>
          <p:nvSpPr>
            <p:cNvPr id="69" name="Rectangle 67"/>
            <p:cNvSpPr>
              <a:spLocks noChangeArrowheads="1"/>
            </p:cNvSpPr>
            <p:nvPr/>
          </p:nvSpPr>
          <p:spPr bwMode="auto">
            <a:xfrm>
              <a:off x="1553" y="3243"/>
              <a:ext cx="277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[order</a:t>
              </a:r>
              <a:endParaRPr lang="en-US" sz="3200" b="1"/>
            </a:p>
          </p:txBody>
        </p:sp>
        <p:sp>
          <p:nvSpPr>
            <p:cNvPr id="70" name="Rectangle 68"/>
            <p:cNvSpPr>
              <a:spLocks noChangeArrowheads="1"/>
            </p:cNvSpPr>
            <p:nvPr/>
          </p:nvSpPr>
          <p:spPr bwMode="auto">
            <a:xfrm>
              <a:off x="1553" y="3362"/>
              <a:ext cx="447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accepted]</a:t>
              </a:r>
              <a:endParaRPr lang="en-US" sz="3200" b="1"/>
            </a:p>
          </p:txBody>
        </p:sp>
        <p:grpSp>
          <p:nvGrpSpPr>
            <p:cNvPr id="71" name="Group 69"/>
            <p:cNvGrpSpPr>
              <a:grpSpLocks/>
            </p:cNvGrpSpPr>
            <p:nvPr/>
          </p:nvGrpSpPr>
          <p:grpSpPr bwMode="auto">
            <a:xfrm>
              <a:off x="1919" y="3929"/>
              <a:ext cx="503" cy="322"/>
              <a:chOff x="2300" y="2718"/>
              <a:chExt cx="473" cy="304"/>
            </a:xfrm>
          </p:grpSpPr>
          <p:sp>
            <p:nvSpPr>
              <p:cNvPr id="88" name="Rectangle 70"/>
              <p:cNvSpPr>
                <a:spLocks noChangeArrowheads="1"/>
              </p:cNvSpPr>
              <p:nvPr/>
            </p:nvSpPr>
            <p:spPr bwMode="auto">
              <a:xfrm>
                <a:off x="2300" y="2718"/>
                <a:ext cx="462" cy="293"/>
              </a:xfrm>
              <a:prstGeom prst="rect">
                <a:avLst/>
              </a:prstGeom>
              <a:solidFill>
                <a:srgbClr val="FFFFFF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Rectangle 71"/>
              <p:cNvSpPr>
                <a:spLocks noChangeArrowheads="1"/>
              </p:cNvSpPr>
              <p:nvPr/>
            </p:nvSpPr>
            <p:spPr bwMode="auto">
              <a:xfrm>
                <a:off x="2300" y="2718"/>
                <a:ext cx="473" cy="304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eaLnBrk="0" hangingPunct="0"/>
                <a:endParaRPr lang="en-US" sz="32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90" name="Rectangle 72"/>
              <p:cNvSpPr>
                <a:spLocks noChangeArrowheads="1"/>
              </p:cNvSpPr>
              <p:nvPr/>
            </p:nvSpPr>
            <p:spPr bwMode="auto">
              <a:xfrm>
                <a:off x="2378" y="2807"/>
                <a:ext cx="311" cy="118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eaLnBrk="0" hangingPunct="0"/>
                <a:r>
                  <a:rPr lang="en-US" sz="1200" b="1">
                    <a:solidFill>
                      <a:srgbClr val="000000"/>
                    </a:solidFill>
                  </a:rPr>
                  <a:t>Invoice</a:t>
                </a:r>
                <a:endParaRPr lang="en-US" sz="3200" b="1"/>
              </a:p>
            </p:txBody>
          </p:sp>
        </p:grpSp>
        <p:sp>
          <p:nvSpPr>
            <p:cNvPr id="72" name="AutoShape 73"/>
            <p:cNvSpPr>
              <a:spLocks noChangeArrowheads="1"/>
            </p:cNvSpPr>
            <p:nvPr/>
          </p:nvSpPr>
          <p:spPr bwMode="auto">
            <a:xfrm>
              <a:off x="764" y="2916"/>
              <a:ext cx="538" cy="370"/>
            </a:xfrm>
            <a:prstGeom prst="roundRect">
              <a:avLst>
                <a:gd name="adj" fmla="val 35486"/>
              </a:avLst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Rectangle 74"/>
            <p:cNvSpPr>
              <a:spLocks noChangeArrowheads="1"/>
            </p:cNvSpPr>
            <p:nvPr/>
          </p:nvSpPr>
          <p:spPr bwMode="auto">
            <a:xfrm>
              <a:off x="868" y="2982"/>
              <a:ext cx="361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Receive</a:t>
              </a:r>
              <a:endParaRPr lang="en-US" sz="3200" b="1"/>
            </a:p>
          </p:txBody>
        </p:sp>
        <p:sp>
          <p:nvSpPr>
            <p:cNvPr id="74" name="Rectangle 75"/>
            <p:cNvSpPr>
              <a:spLocks noChangeArrowheads="1"/>
            </p:cNvSpPr>
            <p:nvPr/>
          </p:nvSpPr>
          <p:spPr bwMode="auto">
            <a:xfrm>
              <a:off x="913" y="3101"/>
              <a:ext cx="261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>
                  <a:solidFill>
                    <a:srgbClr val="000000"/>
                  </a:solidFill>
                </a:rPr>
                <a:t>Order</a:t>
              </a:r>
              <a:endParaRPr lang="en-US" sz="3200" b="1"/>
            </a:p>
          </p:txBody>
        </p:sp>
        <p:sp>
          <p:nvSpPr>
            <p:cNvPr id="75" name="Line 76"/>
            <p:cNvSpPr>
              <a:spLocks noChangeShapeType="1"/>
            </p:cNvSpPr>
            <p:nvPr/>
          </p:nvSpPr>
          <p:spPr bwMode="auto">
            <a:xfrm>
              <a:off x="1807" y="4088"/>
              <a:ext cx="121" cy="3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77"/>
            <p:cNvSpPr>
              <a:spLocks/>
            </p:cNvSpPr>
            <p:nvPr/>
          </p:nvSpPr>
          <p:spPr bwMode="auto">
            <a:xfrm>
              <a:off x="1809" y="4053"/>
              <a:ext cx="109" cy="7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2" y="24"/>
                </a:cxn>
                <a:cxn ang="0">
                  <a:pos x="0" y="48"/>
                </a:cxn>
              </a:cxnLst>
              <a:rect l="0" t="0" r="r" b="b"/>
              <a:pathLst>
                <a:path w="72" h="48">
                  <a:moveTo>
                    <a:pt x="0" y="0"/>
                  </a:moveTo>
                  <a:lnTo>
                    <a:pt x="72" y="24"/>
                  </a:lnTo>
                  <a:lnTo>
                    <a:pt x="0" y="48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Line 78"/>
            <p:cNvSpPr>
              <a:spLocks noChangeShapeType="1"/>
            </p:cNvSpPr>
            <p:nvPr/>
          </p:nvSpPr>
          <p:spPr bwMode="auto">
            <a:xfrm>
              <a:off x="1749" y="4087"/>
              <a:ext cx="5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Line 79"/>
            <p:cNvSpPr>
              <a:spLocks noChangeShapeType="1"/>
            </p:cNvSpPr>
            <p:nvPr/>
          </p:nvSpPr>
          <p:spPr bwMode="auto">
            <a:xfrm>
              <a:off x="2486" y="4095"/>
              <a:ext cx="120" cy="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80"/>
            <p:cNvSpPr>
              <a:spLocks/>
            </p:cNvSpPr>
            <p:nvPr/>
          </p:nvSpPr>
          <p:spPr bwMode="auto">
            <a:xfrm>
              <a:off x="2488" y="4059"/>
              <a:ext cx="109" cy="7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2" y="24"/>
                </a:cxn>
                <a:cxn ang="0">
                  <a:pos x="0" y="48"/>
                </a:cxn>
              </a:cxnLst>
              <a:rect l="0" t="0" r="r" b="b"/>
              <a:pathLst>
                <a:path w="72" h="48">
                  <a:moveTo>
                    <a:pt x="0" y="0"/>
                  </a:moveTo>
                  <a:lnTo>
                    <a:pt x="72" y="24"/>
                  </a:lnTo>
                  <a:lnTo>
                    <a:pt x="0" y="48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Line 81"/>
            <p:cNvSpPr>
              <a:spLocks noChangeShapeType="1"/>
            </p:cNvSpPr>
            <p:nvPr/>
          </p:nvSpPr>
          <p:spPr bwMode="auto">
            <a:xfrm>
              <a:off x="2428" y="4093"/>
              <a:ext cx="58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Line 82"/>
            <p:cNvSpPr>
              <a:spLocks noChangeShapeType="1"/>
            </p:cNvSpPr>
            <p:nvPr/>
          </p:nvSpPr>
          <p:spPr bwMode="auto">
            <a:xfrm>
              <a:off x="3413" y="4095"/>
              <a:ext cx="121" cy="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83"/>
            <p:cNvSpPr>
              <a:spLocks/>
            </p:cNvSpPr>
            <p:nvPr/>
          </p:nvSpPr>
          <p:spPr bwMode="auto">
            <a:xfrm>
              <a:off x="3416" y="4059"/>
              <a:ext cx="109" cy="7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2" y="24"/>
                </a:cxn>
                <a:cxn ang="0">
                  <a:pos x="0" y="48"/>
                </a:cxn>
              </a:cxnLst>
              <a:rect l="0" t="0" r="r" b="b"/>
              <a:pathLst>
                <a:path w="72" h="48">
                  <a:moveTo>
                    <a:pt x="0" y="0"/>
                  </a:moveTo>
                  <a:lnTo>
                    <a:pt x="72" y="24"/>
                  </a:lnTo>
                  <a:lnTo>
                    <a:pt x="0" y="48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Line 84"/>
            <p:cNvSpPr>
              <a:spLocks noChangeShapeType="1"/>
            </p:cNvSpPr>
            <p:nvPr/>
          </p:nvSpPr>
          <p:spPr bwMode="auto">
            <a:xfrm>
              <a:off x="3356" y="4093"/>
              <a:ext cx="57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Line 85"/>
            <p:cNvSpPr>
              <a:spLocks noChangeShapeType="1"/>
            </p:cNvSpPr>
            <p:nvPr/>
          </p:nvSpPr>
          <p:spPr bwMode="auto">
            <a:xfrm>
              <a:off x="5186" y="3081"/>
              <a:ext cx="120" cy="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86"/>
            <p:cNvSpPr>
              <a:spLocks/>
            </p:cNvSpPr>
            <p:nvPr/>
          </p:nvSpPr>
          <p:spPr bwMode="auto">
            <a:xfrm>
              <a:off x="5186" y="3046"/>
              <a:ext cx="120" cy="7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0" y="24"/>
                </a:cxn>
                <a:cxn ang="0">
                  <a:pos x="0" y="48"/>
                </a:cxn>
              </a:cxnLst>
              <a:rect l="0" t="0" r="r" b="b"/>
              <a:pathLst>
                <a:path w="80" h="48">
                  <a:moveTo>
                    <a:pt x="0" y="0"/>
                  </a:moveTo>
                  <a:lnTo>
                    <a:pt x="80" y="24"/>
                  </a:lnTo>
                  <a:lnTo>
                    <a:pt x="0" y="48"/>
                  </a:lnTo>
                </a:path>
              </a:pathLst>
            </a:custGeom>
            <a:noFill/>
            <a:ln w="254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Line 87"/>
            <p:cNvSpPr>
              <a:spLocks noChangeShapeType="1"/>
            </p:cNvSpPr>
            <p:nvPr/>
          </p:nvSpPr>
          <p:spPr bwMode="auto">
            <a:xfrm>
              <a:off x="5066" y="3081"/>
              <a:ext cx="120" cy="2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Rectangle 88"/>
            <p:cNvSpPr>
              <a:spLocks noChangeArrowheads="1"/>
            </p:cNvSpPr>
            <p:nvPr/>
          </p:nvSpPr>
          <p:spPr bwMode="auto">
            <a:xfrm>
              <a:off x="1561" y="2612"/>
              <a:ext cx="591" cy="12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eaLnBrk="0" hangingPunct="0"/>
              <a:r>
                <a:rPr lang="en-US" sz="1200" b="1" dirty="0">
                  <a:solidFill>
                    <a:srgbClr val="000000"/>
                  </a:solidFill>
                </a:rPr>
                <a:t>[order reject]</a:t>
              </a:r>
              <a:endParaRPr lang="en-US" sz="3200" b="1" dirty="0"/>
            </a:p>
          </p:txBody>
        </p:sp>
      </p:grpSp>
      <p:sp>
        <p:nvSpPr>
          <p:cNvPr id="91" name="Rectangle 91"/>
          <p:cNvSpPr>
            <a:spLocks noChangeArrowheads="1"/>
          </p:cNvSpPr>
          <p:nvPr/>
        </p:nvSpPr>
        <p:spPr bwMode="auto">
          <a:xfrm>
            <a:off x="0" y="3968874"/>
            <a:ext cx="8172400" cy="2889126"/>
          </a:xfrm>
          <a:prstGeom prst="rect">
            <a:avLst/>
          </a:prstGeom>
          <a:noFill/>
          <a:ln w="28575">
            <a:solidFill>
              <a:srgbClr val="008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165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3 types van Activity Diagrammen</a:t>
            </a:r>
            <a:endParaRPr lang="en-US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3"/>
          </p:nvPr>
        </p:nvSpPr>
        <p:spPr/>
        <p:txBody>
          <a:bodyPr>
            <a:normAutofit fontScale="85000" lnSpcReduction="20000"/>
          </a:bodyPr>
          <a:lstStyle/>
          <a:p>
            <a:pPr marL="457200" indent="-457200">
              <a:buSzPct val="100000"/>
              <a:buFont typeface="+mj-lt"/>
              <a:buAutoNum type="arabicPeriod"/>
            </a:pPr>
            <a:r>
              <a:rPr lang="nl-NL" sz="2400" dirty="0"/>
              <a:t>Bedrijfsproces</a:t>
            </a:r>
          </a:p>
          <a:p>
            <a:pPr lvl="1"/>
            <a:r>
              <a:rPr lang="nl-NL" sz="2000" dirty="0"/>
              <a:t>Zie voorgaand </a:t>
            </a:r>
            <a:r>
              <a:rPr lang="nl-NL" sz="2000" dirty="0" err="1"/>
              <a:t>vb</a:t>
            </a:r>
            <a:endParaRPr lang="nl-NL" sz="2000" dirty="0"/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nl-NL" sz="2400" dirty="0" err="1"/>
              <a:t>Use</a:t>
            </a:r>
            <a:r>
              <a:rPr lang="nl-NL" sz="2400" dirty="0"/>
              <a:t> Case </a:t>
            </a:r>
          </a:p>
          <a:p>
            <a:pPr lvl="1"/>
            <a:r>
              <a:rPr lang="nl-NL" sz="2000" dirty="0"/>
              <a:t>Weergave stappenplan	</a:t>
            </a:r>
          </a:p>
          <a:p>
            <a:pPr lvl="1"/>
            <a:r>
              <a:rPr lang="nl-NL" sz="2000" dirty="0"/>
              <a:t>Met alle scenario’s</a:t>
            </a:r>
            <a:r>
              <a:rPr lang="en-US" sz="2000" dirty="0"/>
              <a:t> en de </a:t>
            </a:r>
            <a:r>
              <a:rPr lang="en-US" sz="2000" dirty="0" err="1"/>
              <a:t>voorwaarden</a:t>
            </a:r>
            <a:r>
              <a:rPr lang="en-US" sz="2000" dirty="0"/>
              <a:t> van </a:t>
            </a:r>
            <a:r>
              <a:rPr lang="en-US" sz="2000" dirty="0" err="1"/>
              <a:t>waaruit</a:t>
            </a:r>
            <a:r>
              <a:rPr lang="en-US" sz="2000" dirty="0"/>
              <a:t> die scenario’s </a:t>
            </a:r>
            <a:r>
              <a:rPr lang="en-US" sz="2000" dirty="0" err="1"/>
              <a:t>ontstaan</a:t>
            </a:r>
            <a:endParaRPr lang="en-US" sz="2000" dirty="0"/>
          </a:p>
          <a:p>
            <a:pPr marL="457200" indent="-457200">
              <a:lnSpc>
                <a:spcPct val="120000"/>
              </a:lnSpc>
              <a:buSzPct val="100000"/>
              <a:buFont typeface="+mj-lt"/>
              <a:buAutoNum type="arabicPeriod"/>
            </a:pPr>
            <a:r>
              <a:rPr lang="nl-NL" sz="2400" dirty="0"/>
              <a:t>Methode</a:t>
            </a:r>
          </a:p>
          <a:p>
            <a:pPr lvl="1"/>
            <a:r>
              <a:rPr lang="nl-NL" sz="2000" dirty="0"/>
              <a:t>Complexe methodes met vele condities en handelingen</a:t>
            </a:r>
          </a:p>
          <a:p>
            <a:pPr lvl="1"/>
            <a:r>
              <a:rPr lang="nl-NL" sz="2000" dirty="0"/>
              <a:t>Implementatiegericht.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Wij richten ons voornamelijk op 2 en in mindere mate ook op 1</a:t>
            </a:r>
          </a:p>
          <a:p>
            <a:endParaRPr lang="nl-NL" sz="24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6"/>
          </p:nvPr>
        </p:nvSpPr>
        <p:spPr/>
        <p:txBody>
          <a:bodyPr>
            <a:normAutofit lnSpcReduction="10000"/>
          </a:bodyPr>
          <a:lstStyle/>
          <a:p>
            <a:endParaRPr lang="en-GB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1615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Activity diagrammen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>
          <a:xfrm>
            <a:off x="5052951" y="2384425"/>
            <a:ext cx="3816412" cy="415887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Technische expertise is niet nodig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Kan door </a:t>
            </a:r>
            <a:r>
              <a:rPr lang="en-US" sz="2000" dirty="0" err="1"/>
              <a:t>nagenoeg</a:t>
            </a:r>
            <a:r>
              <a:rPr lang="en-US" sz="2000" dirty="0"/>
              <a:t> </a:t>
            </a:r>
            <a:r>
              <a:rPr lang="en-US" sz="2000" dirty="0" err="1"/>
              <a:t>iedereen</a:t>
            </a:r>
            <a:r>
              <a:rPr lang="en-US" sz="2000" dirty="0"/>
              <a:t> </a:t>
            </a:r>
            <a:r>
              <a:rPr lang="en-US" sz="2000" dirty="0" err="1"/>
              <a:t>gelezen</a:t>
            </a:r>
            <a:r>
              <a:rPr lang="en-US" sz="2000" dirty="0"/>
              <a:t> </a:t>
            </a:r>
            <a:r>
              <a:rPr lang="en-US" sz="2000" dirty="0" err="1"/>
              <a:t>worden</a:t>
            </a:r>
            <a:r>
              <a:rPr lang="en-US" sz="2000" dirty="0"/>
              <a:t>. </a:t>
            </a:r>
            <a:r>
              <a:rPr lang="en-US" sz="2000" dirty="0" err="1"/>
              <a:t>Dus</a:t>
            </a:r>
            <a:r>
              <a:rPr lang="en-US" sz="2000" dirty="0"/>
              <a:t> </a:t>
            </a:r>
            <a:r>
              <a:rPr lang="en-US" sz="2000" dirty="0" err="1"/>
              <a:t>ook</a:t>
            </a:r>
            <a:r>
              <a:rPr lang="en-US" sz="2000" dirty="0"/>
              <a:t> door users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Kunnen eenvoudig maar ook heel </a:t>
            </a:r>
            <a:r>
              <a:rPr lang="nl-NL" sz="2000" u="sng" dirty="0"/>
              <a:t>complex </a:t>
            </a:r>
            <a:r>
              <a:rPr lang="nl-NL" sz="2000" dirty="0"/>
              <a:t>zijn.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6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77189" y="1660525"/>
            <a:ext cx="4667579" cy="51208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jdelijke aanduiding voor inhoud 1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4158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Beschrijving van de </a:t>
            </a:r>
            <a:r>
              <a:rPr lang="nl-NL" dirty="0" err="1"/>
              <a:t>activity</a:t>
            </a:r>
            <a:r>
              <a:rPr lang="nl-NL" dirty="0"/>
              <a:t> </a:t>
            </a:r>
            <a:r>
              <a:rPr lang="nl-NL" dirty="0" err="1"/>
              <a:t>nodes</a:t>
            </a:r>
            <a:endParaRPr lang="en-US" dirty="0"/>
          </a:p>
        </p:txBody>
      </p:sp>
      <p:pic>
        <p:nvPicPr>
          <p:cNvPr id="2052" name="Picture 4"/>
          <p:cNvPicPr>
            <a:picLocks noGrp="1" noChangeAspect="1" noChangeArrowheads="1"/>
          </p:cNvPicPr>
          <p:nvPr>
            <p:ph idx="13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3436218" y="2384425"/>
            <a:ext cx="4763940" cy="3952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jdelijke aanduiding voor inhoud 5"/>
          <p:cNvSpPr>
            <a:spLocks noGrp="1"/>
          </p:cNvSpPr>
          <p:nvPr>
            <p:ph idx="16"/>
          </p:nvPr>
        </p:nvSpPr>
        <p:spPr/>
        <p:txBody>
          <a:bodyPr>
            <a:normAutofit fontScale="92500" lnSpcReduction="10000"/>
          </a:bodyPr>
          <a:lstStyle/>
          <a:p>
            <a:endParaRPr lang="nl-NL" sz="24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nl-NL" dirty="0"/>
              <a:t>Basic</a:t>
            </a:r>
            <a:r>
              <a:rPr lang="en-US" dirty="0"/>
              <a:t>s:</a:t>
            </a:r>
            <a:endParaRPr lang="nl-NL" dirty="0"/>
          </a:p>
          <a:p>
            <a:pPr>
              <a:buFontTx/>
              <a:buChar char="-"/>
            </a:pPr>
            <a:r>
              <a:rPr lang="nl-NL" dirty="0"/>
              <a:t>herhaling</a:t>
            </a:r>
            <a:endParaRPr lang="en-US" dirty="0"/>
          </a:p>
          <a:p>
            <a:pPr>
              <a:buFontTx/>
              <a:buChar char="-"/>
            </a:pPr>
            <a:r>
              <a:rPr lang="nl-NL" dirty="0"/>
              <a:t>Let op de </a:t>
            </a:r>
            <a:r>
              <a:rPr lang="nl-NL" i="1" dirty="0" err="1"/>
              <a:t>guard</a:t>
            </a:r>
            <a:r>
              <a:rPr lang="nl-NL" i="1" dirty="0"/>
              <a:t>  </a:t>
            </a:r>
            <a:r>
              <a:rPr lang="nl-NL" dirty="0"/>
              <a:t>[</a:t>
            </a:r>
            <a:r>
              <a:rPr lang="nl-NL" dirty="0" err="1"/>
              <a:t>else</a:t>
            </a:r>
            <a:r>
              <a:rPr lang="nl-NL" dirty="0"/>
              <a:t>]</a:t>
            </a:r>
          </a:p>
          <a:p>
            <a:pPr>
              <a:buFontTx/>
              <a:buChar char="-"/>
            </a:pPr>
            <a:endParaRPr lang="nl-NL" dirty="0"/>
          </a:p>
          <a:p>
            <a:pPr>
              <a:buFontTx/>
              <a:buChar char="-"/>
            </a:pPr>
            <a:r>
              <a:rPr lang="nl-NL" dirty="0"/>
              <a:t>Bedenk een voorbeeld dat past op dit gedrag.</a:t>
            </a:r>
          </a:p>
          <a:p>
            <a:endParaRPr lang="nl-NL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3506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019B417B6081439134A9CA24AF155A" ma:contentTypeVersion="0" ma:contentTypeDescription="Een nieuw document maken." ma:contentTypeScope="" ma:versionID="1cb18a296fecdd28db82598a95e3eace">
  <xsd:schema xmlns:xsd="http://www.w3.org/2001/XMLSchema" xmlns:p="http://schemas.microsoft.com/office/2006/metadata/properties" targetNamespace="http://schemas.microsoft.com/office/2006/metadata/properties" ma:root="true" ma:fieldsID="b118b0825d757084c8d1e1ffd33f200c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F6E7F57-9C93-4CA1-9A3A-B6C72705A638}">
  <ds:schemaRefs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elements/1.1/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7C8217E-38F2-4264-8BBF-5CB2A08B0E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95B3F8C5-F8AE-4C21-A4EC-7150DB2DD08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1825</TotalTime>
  <Words>828</Words>
  <Application>Microsoft Office PowerPoint</Application>
  <PresentationFormat>Diavoorstelling (4:3)</PresentationFormat>
  <Paragraphs>139</Paragraphs>
  <Slides>20</Slides>
  <Notes>10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6" baseType="lpstr">
      <vt:lpstr>Arial</vt:lpstr>
      <vt:lpstr>Calibri</vt:lpstr>
      <vt:lpstr>Helvetica Neue</vt:lpstr>
      <vt:lpstr>Helvetica Neue Light</vt:lpstr>
      <vt:lpstr>Wingdings</vt:lpstr>
      <vt:lpstr>Office Theme</vt:lpstr>
      <vt:lpstr>System Analysis &amp; Quality week 4 les 2</vt:lpstr>
      <vt:lpstr>Vandaag</vt:lpstr>
      <vt:lpstr>Waarom Activity Diagrams</vt:lpstr>
      <vt:lpstr>Waarom Activity Diagrams</vt:lpstr>
      <vt:lpstr>Wat is het resultaat van tanken ‘onderweg’ met uitstappende passagiers.</vt:lpstr>
      <vt:lpstr>Activity diagrams</vt:lpstr>
      <vt:lpstr>3 types van Activity Diagrammen</vt:lpstr>
      <vt:lpstr>Activity diagrammen</vt:lpstr>
      <vt:lpstr>Beschrijving van de activity nodes</vt:lpstr>
      <vt:lpstr>Maak van je UC een Activity Diagram 1</vt:lpstr>
      <vt:lpstr>Maak van je UC een Activity Diagram 2</vt:lpstr>
      <vt:lpstr>Maak van je UC een Activity Diagram 3</vt:lpstr>
      <vt:lpstr>Maak van je UC een Activity Diagram 4</vt:lpstr>
      <vt:lpstr>Maak van je UC een Activity Diagram 5</vt:lpstr>
      <vt:lpstr>AD van bedrijfsprocessen.</vt:lpstr>
      <vt:lpstr>Parallellisatie met AD</vt:lpstr>
      <vt:lpstr>AD van bedrijfsprocessen.</vt:lpstr>
      <vt:lpstr>AD’s met UC</vt:lpstr>
      <vt:lpstr>Afsluitend</vt:lpstr>
      <vt:lpstr>Huiswerk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Analysis &amp; Quality week 1 les 2</dc:title>
  <dc:creator>Coen Burgers</dc:creator>
  <cp:lastModifiedBy>Gerrit Vogelzang</cp:lastModifiedBy>
  <cp:revision>26</cp:revision>
  <dcterms:created xsi:type="dcterms:W3CDTF">2014-01-23T08:58:40Z</dcterms:created>
  <dcterms:modified xsi:type="dcterms:W3CDTF">2016-08-31T12:25:41Z</dcterms:modified>
</cp:coreProperties>
</file>

<file path=docProps/thumbnail.jpeg>
</file>